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2" r:id="rId6"/>
    <p:sldId id="260" r:id="rId7"/>
    <p:sldId id="261" r:id="rId8"/>
    <p:sldId id="271" r:id="rId9"/>
    <p:sldId id="263" r:id="rId10"/>
    <p:sldId id="269" r:id="rId11"/>
    <p:sldId id="264" r:id="rId12"/>
    <p:sldId id="265" r:id="rId13"/>
    <p:sldId id="272" r:id="rId14"/>
    <p:sldId id="266" r:id="rId15"/>
    <p:sldId id="267" r:id="rId16"/>
    <p:sldId id="27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1" d="100"/>
          <a:sy n="101" d="100"/>
        </p:scale>
        <p:origin x="91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C6C9F-7572-71C9-58B8-20D76976FB5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3AB4100-23B1-7BA9-3D7C-23B019C870E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F2BB703-B98D-1CBD-7748-D8E32D12DFDA}"/>
              </a:ext>
            </a:extLst>
          </p:cNvPr>
          <p:cNvSpPr>
            <a:spLocks noGrp="1"/>
          </p:cNvSpPr>
          <p:nvPr>
            <p:ph type="dt" sz="half" idx="10"/>
          </p:nvPr>
        </p:nvSpPr>
        <p:spPr/>
        <p:txBody>
          <a:bodyPr/>
          <a:lstStyle/>
          <a:p>
            <a:fld id="{5922EFDC-DB9E-4275-B944-1D65AACEE334}" type="datetimeFigureOut">
              <a:rPr lang="en-US" smtClean="0"/>
              <a:t>10/21/2026</a:t>
            </a:fld>
            <a:endParaRPr lang="en-US"/>
          </a:p>
        </p:txBody>
      </p:sp>
      <p:sp>
        <p:nvSpPr>
          <p:cNvPr id="5" name="Footer Placeholder 4">
            <a:extLst>
              <a:ext uri="{FF2B5EF4-FFF2-40B4-BE49-F238E27FC236}">
                <a16:creationId xmlns:a16="http://schemas.microsoft.com/office/drawing/2014/main" id="{193F32F0-095F-7152-A500-FD0BA973F4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99E6C6-EEB5-B9C2-1D48-FD9453D64309}"/>
              </a:ext>
            </a:extLst>
          </p:cNvPr>
          <p:cNvSpPr>
            <a:spLocks noGrp="1"/>
          </p:cNvSpPr>
          <p:nvPr>
            <p:ph type="sldNum" sz="quarter" idx="12"/>
          </p:nvPr>
        </p:nvSpPr>
        <p:spPr/>
        <p:txBody>
          <a:bodyPr/>
          <a:lstStyle/>
          <a:p>
            <a:fld id="{FBF578D8-033D-42EA-A744-32CD7DBF7ABB}" type="slidenum">
              <a:rPr lang="en-US" smtClean="0"/>
              <a:t>‹#›</a:t>
            </a:fld>
            <a:endParaRPr lang="en-US"/>
          </a:p>
        </p:txBody>
      </p:sp>
    </p:spTree>
    <p:extLst>
      <p:ext uri="{BB962C8B-B14F-4D97-AF65-F5344CB8AC3E}">
        <p14:creationId xmlns:p14="http://schemas.microsoft.com/office/powerpoint/2010/main" val="22040767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EDD75-D8A1-497A-B014-6428AB93E6D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140B723-9A3F-FC6F-76E9-453CF46207D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3247C6-6DE1-60F0-19A7-DB00DE9F1D13}"/>
              </a:ext>
            </a:extLst>
          </p:cNvPr>
          <p:cNvSpPr>
            <a:spLocks noGrp="1"/>
          </p:cNvSpPr>
          <p:nvPr>
            <p:ph type="dt" sz="half" idx="10"/>
          </p:nvPr>
        </p:nvSpPr>
        <p:spPr/>
        <p:txBody>
          <a:bodyPr/>
          <a:lstStyle/>
          <a:p>
            <a:fld id="{5922EFDC-DB9E-4275-B944-1D65AACEE334}" type="datetimeFigureOut">
              <a:rPr lang="en-US" smtClean="0"/>
              <a:t>10/21/2026</a:t>
            </a:fld>
            <a:endParaRPr lang="en-US"/>
          </a:p>
        </p:txBody>
      </p:sp>
      <p:sp>
        <p:nvSpPr>
          <p:cNvPr id="5" name="Footer Placeholder 4">
            <a:extLst>
              <a:ext uri="{FF2B5EF4-FFF2-40B4-BE49-F238E27FC236}">
                <a16:creationId xmlns:a16="http://schemas.microsoft.com/office/drawing/2014/main" id="{2B7EF28F-F1F5-86CB-C030-E9E127C066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AB10BD-5AA6-B5CA-48DA-CCE91C3F5183}"/>
              </a:ext>
            </a:extLst>
          </p:cNvPr>
          <p:cNvSpPr>
            <a:spLocks noGrp="1"/>
          </p:cNvSpPr>
          <p:nvPr>
            <p:ph type="sldNum" sz="quarter" idx="12"/>
          </p:nvPr>
        </p:nvSpPr>
        <p:spPr/>
        <p:txBody>
          <a:bodyPr/>
          <a:lstStyle/>
          <a:p>
            <a:fld id="{FBF578D8-033D-42EA-A744-32CD7DBF7ABB}" type="slidenum">
              <a:rPr lang="en-US" smtClean="0"/>
              <a:t>‹#›</a:t>
            </a:fld>
            <a:endParaRPr lang="en-US"/>
          </a:p>
        </p:txBody>
      </p:sp>
    </p:spTree>
    <p:extLst>
      <p:ext uri="{BB962C8B-B14F-4D97-AF65-F5344CB8AC3E}">
        <p14:creationId xmlns:p14="http://schemas.microsoft.com/office/powerpoint/2010/main" val="1809307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67FA0-7331-5528-BF01-8F41EDE21B2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E29CBA3-C374-8F2F-3656-A31DA099691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2EA6D6E-433F-A753-255A-8610BA437D80}"/>
              </a:ext>
            </a:extLst>
          </p:cNvPr>
          <p:cNvSpPr>
            <a:spLocks noGrp="1"/>
          </p:cNvSpPr>
          <p:nvPr>
            <p:ph type="dt" sz="half" idx="10"/>
          </p:nvPr>
        </p:nvSpPr>
        <p:spPr/>
        <p:txBody>
          <a:bodyPr/>
          <a:lstStyle/>
          <a:p>
            <a:fld id="{5922EFDC-DB9E-4275-B944-1D65AACEE334}" type="datetimeFigureOut">
              <a:rPr lang="en-US" smtClean="0"/>
              <a:t>10/21/2026</a:t>
            </a:fld>
            <a:endParaRPr lang="en-US"/>
          </a:p>
        </p:txBody>
      </p:sp>
      <p:sp>
        <p:nvSpPr>
          <p:cNvPr id="5" name="Footer Placeholder 4">
            <a:extLst>
              <a:ext uri="{FF2B5EF4-FFF2-40B4-BE49-F238E27FC236}">
                <a16:creationId xmlns:a16="http://schemas.microsoft.com/office/drawing/2014/main" id="{AC62A1FD-1C4F-E217-69A9-6827F7E60C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3C0436-8656-9512-A113-A8D4EABDFE2F}"/>
              </a:ext>
            </a:extLst>
          </p:cNvPr>
          <p:cNvSpPr>
            <a:spLocks noGrp="1"/>
          </p:cNvSpPr>
          <p:nvPr>
            <p:ph type="sldNum" sz="quarter" idx="12"/>
          </p:nvPr>
        </p:nvSpPr>
        <p:spPr/>
        <p:txBody>
          <a:bodyPr/>
          <a:lstStyle/>
          <a:p>
            <a:fld id="{FBF578D8-033D-42EA-A744-32CD7DBF7ABB}" type="slidenum">
              <a:rPr lang="en-US" smtClean="0"/>
              <a:t>‹#›</a:t>
            </a:fld>
            <a:endParaRPr lang="en-US"/>
          </a:p>
        </p:txBody>
      </p:sp>
    </p:spTree>
    <p:extLst>
      <p:ext uri="{BB962C8B-B14F-4D97-AF65-F5344CB8AC3E}">
        <p14:creationId xmlns:p14="http://schemas.microsoft.com/office/powerpoint/2010/main" val="2774838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29546-4C1D-9287-64BF-2B85DE6A42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F62A979-DD04-F37C-62AF-CA22A5AE0FE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FB972B4-B532-111A-6367-024A406DD02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314AA57-7F5A-DA5B-096B-5067F4EC93D5}"/>
              </a:ext>
            </a:extLst>
          </p:cNvPr>
          <p:cNvSpPr>
            <a:spLocks noGrp="1"/>
          </p:cNvSpPr>
          <p:nvPr>
            <p:ph type="dt" sz="half" idx="10"/>
          </p:nvPr>
        </p:nvSpPr>
        <p:spPr/>
        <p:txBody>
          <a:bodyPr/>
          <a:lstStyle/>
          <a:p>
            <a:fld id="{5922EFDC-DB9E-4275-B944-1D65AACEE334}" type="datetimeFigureOut">
              <a:rPr lang="en-US" smtClean="0"/>
              <a:t>10/21/2026</a:t>
            </a:fld>
            <a:endParaRPr lang="en-US"/>
          </a:p>
        </p:txBody>
      </p:sp>
      <p:sp>
        <p:nvSpPr>
          <p:cNvPr id="6" name="Footer Placeholder 5">
            <a:extLst>
              <a:ext uri="{FF2B5EF4-FFF2-40B4-BE49-F238E27FC236}">
                <a16:creationId xmlns:a16="http://schemas.microsoft.com/office/drawing/2014/main" id="{A1CF02C0-F2A2-135D-F2B4-46E01EA108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5CB8F1-8FCF-8928-27A1-505F56D6FED1}"/>
              </a:ext>
            </a:extLst>
          </p:cNvPr>
          <p:cNvSpPr>
            <a:spLocks noGrp="1"/>
          </p:cNvSpPr>
          <p:nvPr>
            <p:ph type="sldNum" sz="quarter" idx="12"/>
          </p:nvPr>
        </p:nvSpPr>
        <p:spPr/>
        <p:txBody>
          <a:bodyPr/>
          <a:lstStyle/>
          <a:p>
            <a:fld id="{FBF578D8-033D-42EA-A744-32CD7DBF7ABB}" type="slidenum">
              <a:rPr lang="en-US" smtClean="0"/>
              <a:t>‹#›</a:t>
            </a:fld>
            <a:endParaRPr lang="en-US"/>
          </a:p>
        </p:txBody>
      </p:sp>
    </p:spTree>
    <p:extLst>
      <p:ext uri="{BB962C8B-B14F-4D97-AF65-F5344CB8AC3E}">
        <p14:creationId xmlns:p14="http://schemas.microsoft.com/office/powerpoint/2010/main" val="19516804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D5CA5-751E-018C-3C5F-DE2ECE3B63C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813FA4-4D3F-8365-EC93-4B302D366E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B854807-F1A6-368A-4A80-E0C3D952C45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BB7E84F-E2DD-3610-1EFE-4BBC79E9359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9D591F-B0E9-ADBC-31A0-58945ED5DC9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E424629-559A-0A2D-6C24-89A6680F65A5}"/>
              </a:ext>
            </a:extLst>
          </p:cNvPr>
          <p:cNvSpPr>
            <a:spLocks noGrp="1"/>
          </p:cNvSpPr>
          <p:nvPr>
            <p:ph type="dt" sz="half" idx="10"/>
          </p:nvPr>
        </p:nvSpPr>
        <p:spPr/>
        <p:txBody>
          <a:bodyPr/>
          <a:lstStyle/>
          <a:p>
            <a:fld id="{5922EFDC-DB9E-4275-B944-1D65AACEE334}" type="datetimeFigureOut">
              <a:rPr lang="en-US" smtClean="0"/>
              <a:t>10/21/2026</a:t>
            </a:fld>
            <a:endParaRPr lang="en-US"/>
          </a:p>
        </p:txBody>
      </p:sp>
      <p:sp>
        <p:nvSpPr>
          <p:cNvPr id="8" name="Footer Placeholder 7">
            <a:extLst>
              <a:ext uri="{FF2B5EF4-FFF2-40B4-BE49-F238E27FC236}">
                <a16:creationId xmlns:a16="http://schemas.microsoft.com/office/drawing/2014/main" id="{3BBB53A7-9646-ABEB-ADB1-FBB6B1E0A46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FF1C00D-2337-B732-6435-3B41785E6E0B}"/>
              </a:ext>
            </a:extLst>
          </p:cNvPr>
          <p:cNvSpPr>
            <a:spLocks noGrp="1"/>
          </p:cNvSpPr>
          <p:nvPr>
            <p:ph type="sldNum" sz="quarter" idx="12"/>
          </p:nvPr>
        </p:nvSpPr>
        <p:spPr/>
        <p:txBody>
          <a:bodyPr/>
          <a:lstStyle/>
          <a:p>
            <a:fld id="{FBF578D8-033D-42EA-A744-32CD7DBF7ABB}" type="slidenum">
              <a:rPr lang="en-US" smtClean="0"/>
              <a:t>‹#›</a:t>
            </a:fld>
            <a:endParaRPr lang="en-US"/>
          </a:p>
        </p:txBody>
      </p:sp>
    </p:spTree>
    <p:extLst>
      <p:ext uri="{BB962C8B-B14F-4D97-AF65-F5344CB8AC3E}">
        <p14:creationId xmlns:p14="http://schemas.microsoft.com/office/powerpoint/2010/main" val="18789745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FB12A-5ED9-F933-180D-73C29FD1674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84D5641-56BB-0F24-EB9E-13F5C9A7D633}"/>
              </a:ext>
            </a:extLst>
          </p:cNvPr>
          <p:cNvSpPr>
            <a:spLocks noGrp="1"/>
          </p:cNvSpPr>
          <p:nvPr>
            <p:ph type="dt" sz="half" idx="10"/>
          </p:nvPr>
        </p:nvSpPr>
        <p:spPr/>
        <p:txBody>
          <a:bodyPr/>
          <a:lstStyle/>
          <a:p>
            <a:fld id="{5922EFDC-DB9E-4275-B944-1D65AACEE334}" type="datetimeFigureOut">
              <a:rPr lang="en-US" smtClean="0"/>
              <a:t>10/21/2026</a:t>
            </a:fld>
            <a:endParaRPr lang="en-US"/>
          </a:p>
        </p:txBody>
      </p:sp>
      <p:sp>
        <p:nvSpPr>
          <p:cNvPr id="4" name="Footer Placeholder 3">
            <a:extLst>
              <a:ext uri="{FF2B5EF4-FFF2-40B4-BE49-F238E27FC236}">
                <a16:creationId xmlns:a16="http://schemas.microsoft.com/office/drawing/2014/main" id="{9C255CE0-1F4F-C616-3077-1759315B4FE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FFE1AAA-2348-9635-47AB-04B6D6C20121}"/>
              </a:ext>
            </a:extLst>
          </p:cNvPr>
          <p:cNvSpPr>
            <a:spLocks noGrp="1"/>
          </p:cNvSpPr>
          <p:nvPr>
            <p:ph type="sldNum" sz="quarter" idx="12"/>
          </p:nvPr>
        </p:nvSpPr>
        <p:spPr/>
        <p:txBody>
          <a:bodyPr/>
          <a:lstStyle/>
          <a:p>
            <a:fld id="{FBF578D8-033D-42EA-A744-32CD7DBF7ABB}" type="slidenum">
              <a:rPr lang="en-US" smtClean="0"/>
              <a:t>‹#›</a:t>
            </a:fld>
            <a:endParaRPr lang="en-US"/>
          </a:p>
        </p:txBody>
      </p:sp>
    </p:spTree>
    <p:extLst>
      <p:ext uri="{BB962C8B-B14F-4D97-AF65-F5344CB8AC3E}">
        <p14:creationId xmlns:p14="http://schemas.microsoft.com/office/powerpoint/2010/main" val="26719288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06BBF3-6B87-6BBB-47E0-D5624F3231B0}"/>
              </a:ext>
            </a:extLst>
          </p:cNvPr>
          <p:cNvSpPr>
            <a:spLocks noGrp="1"/>
          </p:cNvSpPr>
          <p:nvPr>
            <p:ph type="dt" sz="half" idx="10"/>
          </p:nvPr>
        </p:nvSpPr>
        <p:spPr/>
        <p:txBody>
          <a:bodyPr/>
          <a:lstStyle/>
          <a:p>
            <a:fld id="{5922EFDC-DB9E-4275-B944-1D65AACEE334}" type="datetimeFigureOut">
              <a:rPr lang="en-US" smtClean="0"/>
              <a:t>10/21/2026</a:t>
            </a:fld>
            <a:endParaRPr lang="en-US"/>
          </a:p>
        </p:txBody>
      </p:sp>
      <p:sp>
        <p:nvSpPr>
          <p:cNvPr id="3" name="Footer Placeholder 2">
            <a:extLst>
              <a:ext uri="{FF2B5EF4-FFF2-40B4-BE49-F238E27FC236}">
                <a16:creationId xmlns:a16="http://schemas.microsoft.com/office/drawing/2014/main" id="{77AB1CF7-0358-0B70-8CE9-C6AFF289123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8E9F8F5-103D-FA61-F378-9011C51B43E0}"/>
              </a:ext>
            </a:extLst>
          </p:cNvPr>
          <p:cNvSpPr>
            <a:spLocks noGrp="1"/>
          </p:cNvSpPr>
          <p:nvPr>
            <p:ph type="sldNum" sz="quarter" idx="12"/>
          </p:nvPr>
        </p:nvSpPr>
        <p:spPr/>
        <p:txBody>
          <a:bodyPr/>
          <a:lstStyle/>
          <a:p>
            <a:fld id="{FBF578D8-033D-42EA-A744-32CD7DBF7ABB}" type="slidenum">
              <a:rPr lang="en-US" smtClean="0"/>
              <a:t>‹#›</a:t>
            </a:fld>
            <a:endParaRPr lang="en-US"/>
          </a:p>
        </p:txBody>
      </p:sp>
    </p:spTree>
    <p:extLst>
      <p:ext uri="{BB962C8B-B14F-4D97-AF65-F5344CB8AC3E}">
        <p14:creationId xmlns:p14="http://schemas.microsoft.com/office/powerpoint/2010/main" val="492500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EBDFB-E0E2-1252-5B28-F112FAD94E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78598FA-D42A-DC2B-B050-8327029810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D1012A7-2DD9-957B-753B-81B57D949D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B3870E-C858-08E7-3FE6-6D0C674C0CD4}"/>
              </a:ext>
            </a:extLst>
          </p:cNvPr>
          <p:cNvSpPr>
            <a:spLocks noGrp="1"/>
          </p:cNvSpPr>
          <p:nvPr>
            <p:ph type="dt" sz="half" idx="10"/>
          </p:nvPr>
        </p:nvSpPr>
        <p:spPr/>
        <p:txBody>
          <a:bodyPr/>
          <a:lstStyle/>
          <a:p>
            <a:fld id="{5922EFDC-DB9E-4275-B944-1D65AACEE334}" type="datetimeFigureOut">
              <a:rPr lang="en-US" smtClean="0"/>
              <a:t>10/21/2026</a:t>
            </a:fld>
            <a:endParaRPr lang="en-US"/>
          </a:p>
        </p:txBody>
      </p:sp>
      <p:sp>
        <p:nvSpPr>
          <p:cNvPr id="6" name="Footer Placeholder 5">
            <a:extLst>
              <a:ext uri="{FF2B5EF4-FFF2-40B4-BE49-F238E27FC236}">
                <a16:creationId xmlns:a16="http://schemas.microsoft.com/office/drawing/2014/main" id="{96DBF688-0323-2B2B-D423-7217ED207F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7DF799-B592-D3F7-6EB9-94F533ADEAA2}"/>
              </a:ext>
            </a:extLst>
          </p:cNvPr>
          <p:cNvSpPr>
            <a:spLocks noGrp="1"/>
          </p:cNvSpPr>
          <p:nvPr>
            <p:ph type="sldNum" sz="quarter" idx="12"/>
          </p:nvPr>
        </p:nvSpPr>
        <p:spPr/>
        <p:txBody>
          <a:bodyPr/>
          <a:lstStyle/>
          <a:p>
            <a:fld id="{FBF578D8-033D-42EA-A744-32CD7DBF7ABB}" type="slidenum">
              <a:rPr lang="en-US" smtClean="0"/>
              <a:t>‹#›</a:t>
            </a:fld>
            <a:endParaRPr lang="en-US"/>
          </a:p>
        </p:txBody>
      </p:sp>
    </p:spTree>
    <p:extLst>
      <p:ext uri="{BB962C8B-B14F-4D97-AF65-F5344CB8AC3E}">
        <p14:creationId xmlns:p14="http://schemas.microsoft.com/office/powerpoint/2010/main" val="722443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6F2A2-A2FC-2887-7A55-E7E23E5F26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63EBF6D-7A3B-5E42-D8BD-5F3120D79A36}"/>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50DBFBA-C20C-D74C-1E12-CF0D6653B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EA9CE4-4409-B88C-E1E0-DF978B8F3FE9}"/>
              </a:ext>
            </a:extLst>
          </p:cNvPr>
          <p:cNvSpPr>
            <a:spLocks noGrp="1"/>
          </p:cNvSpPr>
          <p:nvPr>
            <p:ph type="dt" sz="half" idx="10"/>
          </p:nvPr>
        </p:nvSpPr>
        <p:spPr/>
        <p:txBody>
          <a:bodyPr/>
          <a:lstStyle/>
          <a:p>
            <a:fld id="{5922EFDC-DB9E-4275-B944-1D65AACEE334}" type="datetimeFigureOut">
              <a:rPr lang="en-US" smtClean="0"/>
              <a:t>10/21/2026</a:t>
            </a:fld>
            <a:endParaRPr lang="en-US"/>
          </a:p>
        </p:txBody>
      </p:sp>
      <p:sp>
        <p:nvSpPr>
          <p:cNvPr id="6" name="Footer Placeholder 5">
            <a:extLst>
              <a:ext uri="{FF2B5EF4-FFF2-40B4-BE49-F238E27FC236}">
                <a16:creationId xmlns:a16="http://schemas.microsoft.com/office/drawing/2014/main" id="{49692180-88B9-2DAA-B236-5BFC9C732B7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0583EA-C86B-F943-205F-F2B321F33278}"/>
              </a:ext>
            </a:extLst>
          </p:cNvPr>
          <p:cNvSpPr>
            <a:spLocks noGrp="1"/>
          </p:cNvSpPr>
          <p:nvPr>
            <p:ph type="sldNum" sz="quarter" idx="12"/>
          </p:nvPr>
        </p:nvSpPr>
        <p:spPr/>
        <p:txBody>
          <a:bodyPr/>
          <a:lstStyle/>
          <a:p>
            <a:fld id="{FBF578D8-033D-42EA-A744-32CD7DBF7ABB}" type="slidenum">
              <a:rPr lang="en-US" smtClean="0"/>
              <a:t>‹#›</a:t>
            </a:fld>
            <a:endParaRPr lang="en-US"/>
          </a:p>
        </p:txBody>
      </p:sp>
    </p:spTree>
    <p:extLst>
      <p:ext uri="{BB962C8B-B14F-4D97-AF65-F5344CB8AC3E}">
        <p14:creationId xmlns:p14="http://schemas.microsoft.com/office/powerpoint/2010/main" val="8495631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4CE57-035E-92B8-C0FC-C1AD2492814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54D5A2F-DBFF-4DD5-A3DA-D0B159083CF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77A7B4-910E-CF18-1376-F81C5AD4B424}"/>
              </a:ext>
            </a:extLst>
          </p:cNvPr>
          <p:cNvSpPr>
            <a:spLocks noGrp="1"/>
          </p:cNvSpPr>
          <p:nvPr>
            <p:ph type="dt" sz="half" idx="10"/>
          </p:nvPr>
        </p:nvSpPr>
        <p:spPr/>
        <p:txBody>
          <a:bodyPr/>
          <a:lstStyle/>
          <a:p>
            <a:fld id="{5922EFDC-DB9E-4275-B944-1D65AACEE334}" type="datetimeFigureOut">
              <a:rPr lang="en-US" smtClean="0"/>
              <a:t>10/21/2026</a:t>
            </a:fld>
            <a:endParaRPr lang="en-US"/>
          </a:p>
        </p:txBody>
      </p:sp>
      <p:sp>
        <p:nvSpPr>
          <p:cNvPr id="5" name="Footer Placeholder 4">
            <a:extLst>
              <a:ext uri="{FF2B5EF4-FFF2-40B4-BE49-F238E27FC236}">
                <a16:creationId xmlns:a16="http://schemas.microsoft.com/office/drawing/2014/main" id="{099C335D-5F4F-97A6-A877-DA5AA8D33B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C38948-C64F-E354-EBD6-B2754841516A}"/>
              </a:ext>
            </a:extLst>
          </p:cNvPr>
          <p:cNvSpPr>
            <a:spLocks noGrp="1"/>
          </p:cNvSpPr>
          <p:nvPr>
            <p:ph type="sldNum" sz="quarter" idx="12"/>
          </p:nvPr>
        </p:nvSpPr>
        <p:spPr/>
        <p:txBody>
          <a:bodyPr/>
          <a:lstStyle/>
          <a:p>
            <a:fld id="{FBF578D8-033D-42EA-A744-32CD7DBF7ABB}" type="slidenum">
              <a:rPr lang="en-US" smtClean="0"/>
              <a:t>‹#›</a:t>
            </a:fld>
            <a:endParaRPr lang="en-US"/>
          </a:p>
        </p:txBody>
      </p:sp>
    </p:spTree>
    <p:extLst>
      <p:ext uri="{BB962C8B-B14F-4D97-AF65-F5344CB8AC3E}">
        <p14:creationId xmlns:p14="http://schemas.microsoft.com/office/powerpoint/2010/main" val="40580106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7769C71-6B44-1E43-F8E0-D7901C12898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AC8F000-70D7-16ED-224D-83B11754393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1746C6-0788-A980-38E1-00BA356F2ABB}"/>
              </a:ext>
            </a:extLst>
          </p:cNvPr>
          <p:cNvSpPr>
            <a:spLocks noGrp="1"/>
          </p:cNvSpPr>
          <p:nvPr>
            <p:ph type="dt" sz="half" idx="10"/>
          </p:nvPr>
        </p:nvSpPr>
        <p:spPr/>
        <p:txBody>
          <a:bodyPr/>
          <a:lstStyle/>
          <a:p>
            <a:fld id="{5922EFDC-DB9E-4275-B944-1D65AACEE334}" type="datetimeFigureOut">
              <a:rPr lang="en-US" smtClean="0"/>
              <a:t>10/21/2026</a:t>
            </a:fld>
            <a:endParaRPr lang="en-US"/>
          </a:p>
        </p:txBody>
      </p:sp>
      <p:sp>
        <p:nvSpPr>
          <p:cNvPr id="5" name="Footer Placeholder 4">
            <a:extLst>
              <a:ext uri="{FF2B5EF4-FFF2-40B4-BE49-F238E27FC236}">
                <a16:creationId xmlns:a16="http://schemas.microsoft.com/office/drawing/2014/main" id="{9DA40EF5-BE89-68AA-1071-D45754FA7A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7DC148-5901-6D6F-75FD-759412F8CBB0}"/>
              </a:ext>
            </a:extLst>
          </p:cNvPr>
          <p:cNvSpPr>
            <a:spLocks noGrp="1"/>
          </p:cNvSpPr>
          <p:nvPr>
            <p:ph type="sldNum" sz="quarter" idx="12"/>
          </p:nvPr>
        </p:nvSpPr>
        <p:spPr/>
        <p:txBody>
          <a:bodyPr/>
          <a:lstStyle/>
          <a:p>
            <a:fld id="{FBF578D8-033D-42EA-A744-32CD7DBF7ABB}" type="slidenum">
              <a:rPr lang="en-US" smtClean="0"/>
              <a:t>‹#›</a:t>
            </a:fld>
            <a:endParaRPr lang="en-US"/>
          </a:p>
        </p:txBody>
      </p:sp>
    </p:spTree>
    <p:extLst>
      <p:ext uri="{BB962C8B-B14F-4D97-AF65-F5344CB8AC3E}">
        <p14:creationId xmlns:p14="http://schemas.microsoft.com/office/powerpoint/2010/main" val="408458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7DF0EBA-ADA4-781D-EF51-4BD7E1650E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26F9AB5-E8C0-EA36-F130-D3B7081F83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B3A679-D2AF-E366-7791-4D45C4560AA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922EFDC-DB9E-4275-B944-1D65AACEE334}" type="datetimeFigureOut">
              <a:rPr lang="en-US" smtClean="0"/>
              <a:t>10/21/2026</a:t>
            </a:fld>
            <a:endParaRPr lang="en-US"/>
          </a:p>
        </p:txBody>
      </p:sp>
      <p:sp>
        <p:nvSpPr>
          <p:cNvPr id="5" name="Footer Placeholder 4">
            <a:extLst>
              <a:ext uri="{FF2B5EF4-FFF2-40B4-BE49-F238E27FC236}">
                <a16:creationId xmlns:a16="http://schemas.microsoft.com/office/drawing/2014/main" id="{46B60E40-845B-6B8A-C6E6-0957B26C76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F0F60AF-89A9-F2A1-1048-10574F72CA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BF578D8-033D-42EA-A744-32CD7DBF7ABB}" type="slidenum">
              <a:rPr lang="en-US" smtClean="0"/>
              <a:t>‹#›</a:t>
            </a:fld>
            <a:endParaRPr lang="en-US"/>
          </a:p>
        </p:txBody>
      </p:sp>
    </p:spTree>
    <p:extLst>
      <p:ext uri="{BB962C8B-B14F-4D97-AF65-F5344CB8AC3E}">
        <p14:creationId xmlns:p14="http://schemas.microsoft.com/office/powerpoint/2010/main" val="34316858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apps2.system.tamus.edu/objcodes/"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6B5A7-2FD0-4C13-CE3B-099EE3776BA2}"/>
              </a:ext>
            </a:extLst>
          </p:cNvPr>
          <p:cNvSpPr>
            <a:spLocks noGrp="1"/>
          </p:cNvSpPr>
          <p:nvPr>
            <p:ph type="ctrTitle"/>
          </p:nvPr>
        </p:nvSpPr>
        <p:spPr/>
        <p:txBody>
          <a:bodyPr/>
          <a:lstStyle/>
          <a:p>
            <a:r>
              <a:rPr lang="en-US" dirty="0"/>
              <a:t>QUICK NOTES</a:t>
            </a:r>
          </a:p>
        </p:txBody>
      </p:sp>
      <p:sp>
        <p:nvSpPr>
          <p:cNvPr id="3" name="Subtitle 2">
            <a:extLst>
              <a:ext uri="{FF2B5EF4-FFF2-40B4-BE49-F238E27FC236}">
                <a16:creationId xmlns:a16="http://schemas.microsoft.com/office/drawing/2014/main" id="{0C8B6C07-CF96-6D4C-1637-5F9D0CC83696}"/>
              </a:ext>
            </a:extLst>
          </p:cNvPr>
          <p:cNvSpPr>
            <a:spLocks noGrp="1"/>
          </p:cNvSpPr>
          <p:nvPr>
            <p:ph type="subTitle" idx="1"/>
          </p:nvPr>
        </p:nvSpPr>
        <p:spPr/>
        <p:txBody>
          <a:bodyPr>
            <a:noAutofit/>
          </a:bodyPr>
          <a:lstStyle/>
          <a:p>
            <a:r>
              <a:rPr lang="en-US" sz="1800" dirty="0"/>
              <a:t>From Purchasing</a:t>
            </a:r>
          </a:p>
          <a:p>
            <a:r>
              <a:rPr lang="en-US" sz="1800" dirty="0"/>
              <a:t>By Sandy Barnes – Buyer II</a:t>
            </a:r>
          </a:p>
          <a:p>
            <a:r>
              <a:rPr lang="en-US" sz="1800" dirty="0"/>
              <a:t>903-886-5220</a:t>
            </a:r>
          </a:p>
          <a:p>
            <a:endParaRPr lang="en-US" sz="1800" dirty="0"/>
          </a:p>
          <a:p>
            <a:endParaRPr lang="en-US" sz="1800" dirty="0"/>
          </a:p>
          <a:p>
            <a:r>
              <a:rPr lang="en-US" sz="1800" dirty="0"/>
              <a:t>October 22, 2026, BUG Meeting</a:t>
            </a:r>
          </a:p>
        </p:txBody>
      </p:sp>
      <p:pic>
        <p:nvPicPr>
          <p:cNvPr id="4" name="Picture 3" descr="Quick Notes - Sticky Notepad - Apps on Google Play">
            <a:extLst>
              <a:ext uri="{FF2B5EF4-FFF2-40B4-BE49-F238E27FC236}">
                <a16:creationId xmlns:a16="http://schemas.microsoft.com/office/drawing/2014/main" id="{743C57D9-F9DF-9FE0-C139-DB7FEC576CFE}"/>
              </a:ext>
            </a:extLst>
          </p:cNvPr>
          <p:cNvPicPr>
            <a:picLocks noChangeAspect="1"/>
          </p:cNvPicPr>
          <p:nvPr/>
        </p:nvPicPr>
        <p:blipFill>
          <a:blip r:embed="rId2"/>
          <a:stretch>
            <a:fillRect/>
          </a:stretch>
        </p:blipFill>
        <p:spPr>
          <a:xfrm>
            <a:off x="318053" y="120650"/>
            <a:ext cx="3135312" cy="3135312"/>
          </a:xfrm>
          <a:prstGeom prst="rect">
            <a:avLst/>
          </a:prstGeom>
        </p:spPr>
      </p:pic>
    </p:spTree>
    <p:extLst>
      <p:ext uri="{BB962C8B-B14F-4D97-AF65-F5344CB8AC3E}">
        <p14:creationId xmlns:p14="http://schemas.microsoft.com/office/powerpoint/2010/main" val="1884059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090BB-D396-A26C-B476-7AC7A198A718}"/>
              </a:ext>
            </a:extLst>
          </p:cNvPr>
          <p:cNvSpPr>
            <a:spLocks noGrp="1"/>
          </p:cNvSpPr>
          <p:nvPr>
            <p:ph type="title"/>
          </p:nvPr>
        </p:nvSpPr>
        <p:spPr/>
        <p:txBody>
          <a:bodyPr>
            <a:normAutofit/>
          </a:bodyPr>
          <a:lstStyle/>
          <a:p>
            <a:pPr algn="ctr"/>
            <a:r>
              <a:rPr lang="en-US" sz="3200" dirty="0"/>
              <a:t>WELCOME OUR NEW ADMINISTRATIVE COORDINATOR I</a:t>
            </a:r>
          </a:p>
        </p:txBody>
      </p:sp>
      <p:sp>
        <p:nvSpPr>
          <p:cNvPr id="3" name="Content Placeholder 2">
            <a:extLst>
              <a:ext uri="{FF2B5EF4-FFF2-40B4-BE49-F238E27FC236}">
                <a16:creationId xmlns:a16="http://schemas.microsoft.com/office/drawing/2014/main" id="{7681764D-10D9-687A-3CDE-5554EEEC2818}"/>
              </a:ext>
            </a:extLst>
          </p:cNvPr>
          <p:cNvSpPr>
            <a:spLocks noGrp="1"/>
          </p:cNvSpPr>
          <p:nvPr>
            <p:ph idx="1"/>
          </p:nvPr>
        </p:nvSpPr>
        <p:spPr/>
        <p:txBody>
          <a:bodyPr/>
          <a:lstStyle/>
          <a:p>
            <a:pPr marL="0" indent="0" algn="ctr">
              <a:buNone/>
            </a:pPr>
            <a:r>
              <a:rPr lang="en-US" sz="2400" dirty="0"/>
              <a:t>WELCOME ALFREDO SANCHEZ JR. TO OUR PROCUREMENT TEAM.  ALFREDO WILL BE SITTING AT THE FRONT DESK, RESPONSIBLE FOR GREETING GUESTS, ANSWERING QUESTIONS, AND HE WILL BE DOING AGGIEBUY APPROVALS UP TO A CERTAIN $ AMOUNT. </a:t>
            </a:r>
          </a:p>
          <a:p>
            <a:pPr marL="0" indent="0" algn="ctr">
              <a:buNone/>
            </a:pPr>
            <a:r>
              <a:rPr lang="en-US" sz="2400" dirty="0"/>
              <a:t>Alfredo spent 7 years in the Army, and we are thrilled to have him here supporting Travis’ teams.</a:t>
            </a:r>
          </a:p>
          <a:p>
            <a:pPr algn="ctr"/>
            <a:endParaRPr lang="en-US" dirty="0"/>
          </a:p>
          <a:p>
            <a:endParaRPr lang="en-US" dirty="0"/>
          </a:p>
        </p:txBody>
      </p:sp>
      <p:pic>
        <p:nvPicPr>
          <p:cNvPr id="4" name="Picture 3" descr="How to Write a Welcome Message to a New Employee | Grammarly Blog">
            <a:extLst>
              <a:ext uri="{FF2B5EF4-FFF2-40B4-BE49-F238E27FC236}">
                <a16:creationId xmlns:a16="http://schemas.microsoft.com/office/drawing/2014/main" id="{21088C52-B193-588D-432B-8CAB67347A62}"/>
              </a:ext>
            </a:extLst>
          </p:cNvPr>
          <p:cNvPicPr>
            <a:picLocks noChangeAspect="1"/>
          </p:cNvPicPr>
          <p:nvPr/>
        </p:nvPicPr>
        <p:blipFill>
          <a:blip r:embed="rId2"/>
          <a:stretch>
            <a:fillRect/>
          </a:stretch>
        </p:blipFill>
        <p:spPr>
          <a:xfrm>
            <a:off x="3370193" y="3935895"/>
            <a:ext cx="5228333" cy="2785027"/>
          </a:xfrm>
          <a:prstGeom prst="rect">
            <a:avLst/>
          </a:prstGeom>
        </p:spPr>
      </p:pic>
    </p:spTree>
    <p:extLst>
      <p:ext uri="{BB962C8B-B14F-4D97-AF65-F5344CB8AC3E}">
        <p14:creationId xmlns:p14="http://schemas.microsoft.com/office/powerpoint/2010/main" val="37479072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50A14-8E2B-D0F9-CAC8-0E32F5534EA3}"/>
              </a:ext>
            </a:extLst>
          </p:cNvPr>
          <p:cNvSpPr>
            <a:spLocks noGrp="1"/>
          </p:cNvSpPr>
          <p:nvPr>
            <p:ph type="title"/>
          </p:nvPr>
        </p:nvSpPr>
        <p:spPr/>
        <p:txBody>
          <a:bodyPr/>
          <a:lstStyle/>
          <a:p>
            <a:pPr algn="ctr"/>
            <a:r>
              <a:rPr lang="en-US" dirty="0"/>
              <a:t>COMMODITY CODES/OBJECT CODES</a:t>
            </a:r>
          </a:p>
        </p:txBody>
      </p:sp>
      <p:sp>
        <p:nvSpPr>
          <p:cNvPr id="3" name="Content Placeholder 2">
            <a:extLst>
              <a:ext uri="{FF2B5EF4-FFF2-40B4-BE49-F238E27FC236}">
                <a16:creationId xmlns:a16="http://schemas.microsoft.com/office/drawing/2014/main" id="{E06CD897-3C02-8832-C1CC-4D6A1A51B446}"/>
              </a:ext>
            </a:extLst>
          </p:cNvPr>
          <p:cNvSpPr>
            <a:spLocks noGrp="1"/>
          </p:cNvSpPr>
          <p:nvPr>
            <p:ph idx="1"/>
          </p:nvPr>
        </p:nvSpPr>
        <p:spPr>
          <a:xfrm>
            <a:off x="457200" y="1825624"/>
            <a:ext cx="10896600" cy="3508375"/>
          </a:xfrm>
        </p:spPr>
        <p:txBody>
          <a:bodyPr>
            <a:normAutofit fontScale="77500" lnSpcReduction="20000"/>
          </a:bodyPr>
          <a:lstStyle/>
          <a:p>
            <a:pPr marL="0" indent="0">
              <a:lnSpc>
                <a:spcPct val="120000"/>
              </a:lnSpc>
              <a:buNone/>
            </a:pPr>
            <a:r>
              <a:rPr lang="en-US" b="1" dirty="0"/>
              <a:t>Do not pick commodity codes with an associated object code that begins with a zero. These are revenue object codes, and we can’t use them on requisitions/PO’s.  </a:t>
            </a:r>
          </a:p>
          <a:p>
            <a:pPr marL="0" indent="0">
              <a:lnSpc>
                <a:spcPct val="120000"/>
              </a:lnSpc>
              <a:buNone/>
            </a:pPr>
            <a:r>
              <a:rPr lang="en-US" b="1" dirty="0"/>
              <a:t>An example of this is found under Subscription. It gets used a lot.  People want to grab Sales – Subscription / 0522.  Commodity code is 9990176.  OR for Membership, we see a lot of 0502 which is Sales – Membership Fees / 0502.  Commodity code 99900158.</a:t>
            </a:r>
          </a:p>
          <a:p>
            <a:pPr marL="0" indent="0">
              <a:buNone/>
            </a:pPr>
            <a:endParaRPr lang="en-US" b="1" dirty="0"/>
          </a:p>
          <a:p>
            <a:pPr marL="0" indent="0">
              <a:buNone/>
            </a:pPr>
            <a:r>
              <a:rPr lang="en-US" b="1" dirty="0"/>
              <a:t>What should you be using………</a:t>
            </a:r>
          </a:p>
        </p:txBody>
      </p:sp>
    </p:spTree>
    <p:extLst>
      <p:ext uri="{BB962C8B-B14F-4D97-AF65-F5344CB8AC3E}">
        <p14:creationId xmlns:p14="http://schemas.microsoft.com/office/powerpoint/2010/main" val="5985662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A725BE3-7447-C7B2-169B-CAD208118245}"/>
              </a:ext>
            </a:extLst>
          </p:cNvPr>
          <p:cNvSpPr>
            <a:spLocks noGrp="1"/>
          </p:cNvSpPr>
          <p:nvPr>
            <p:ph type="title"/>
          </p:nvPr>
        </p:nvSpPr>
        <p:spPr>
          <a:xfrm>
            <a:off x="838200" y="365125"/>
            <a:ext cx="10515600" cy="1325563"/>
          </a:xfrm>
        </p:spPr>
        <p:txBody>
          <a:bodyPr>
            <a:normAutofit fontScale="90000"/>
          </a:bodyPr>
          <a:lstStyle/>
          <a:p>
            <a:pPr algn="ctr"/>
            <a:r>
              <a:rPr lang="en-US" dirty="0"/>
              <a:t>COMMODITY CODES/OBJECT CODES</a:t>
            </a:r>
            <a:br>
              <a:rPr lang="en-US" dirty="0"/>
            </a:br>
            <a:r>
              <a:rPr lang="en-US" dirty="0"/>
              <a:t>Subscription</a:t>
            </a:r>
            <a:br>
              <a:rPr lang="en-US" dirty="0"/>
            </a:br>
            <a:endParaRPr lang="en-US" dirty="0"/>
          </a:p>
        </p:txBody>
      </p:sp>
      <p:pic>
        <p:nvPicPr>
          <p:cNvPr id="11" name="Picture 10">
            <a:extLst>
              <a:ext uri="{FF2B5EF4-FFF2-40B4-BE49-F238E27FC236}">
                <a16:creationId xmlns:a16="http://schemas.microsoft.com/office/drawing/2014/main" id="{3D4C6030-78FF-1502-EE6B-4F6D5C6EC3FC}"/>
              </a:ext>
            </a:extLst>
          </p:cNvPr>
          <p:cNvPicPr>
            <a:picLocks noChangeAspect="1"/>
          </p:cNvPicPr>
          <p:nvPr/>
        </p:nvPicPr>
        <p:blipFill>
          <a:blip r:embed="rId2"/>
          <a:stretch>
            <a:fillRect/>
          </a:stretch>
        </p:blipFill>
        <p:spPr>
          <a:xfrm>
            <a:off x="0" y="1701691"/>
            <a:ext cx="12192000" cy="3454617"/>
          </a:xfrm>
          <a:prstGeom prst="rect">
            <a:avLst/>
          </a:prstGeom>
        </p:spPr>
      </p:pic>
      <p:sp>
        <p:nvSpPr>
          <p:cNvPr id="2" name="TextBox 1">
            <a:extLst>
              <a:ext uri="{FF2B5EF4-FFF2-40B4-BE49-F238E27FC236}">
                <a16:creationId xmlns:a16="http://schemas.microsoft.com/office/drawing/2014/main" id="{38CFB81D-BE77-56D2-B31D-3F01FB13707F}"/>
              </a:ext>
            </a:extLst>
          </p:cNvPr>
          <p:cNvSpPr txBox="1"/>
          <p:nvPr/>
        </p:nvSpPr>
        <p:spPr>
          <a:xfrm>
            <a:off x="838200" y="6162675"/>
            <a:ext cx="4502771" cy="646331"/>
          </a:xfrm>
          <a:prstGeom prst="rect">
            <a:avLst/>
          </a:prstGeom>
          <a:noFill/>
        </p:spPr>
        <p:txBody>
          <a:bodyPr wrap="none" rtlCol="0">
            <a:spAutoFit/>
          </a:bodyPr>
          <a:lstStyle/>
          <a:p>
            <a:r>
              <a:rPr lang="en-US" dirty="0">
                <a:hlinkClick r:id="rId3"/>
              </a:rPr>
              <a:t>https://apps2.system.tamus.edu/objcodes/</a:t>
            </a:r>
            <a:endParaRPr lang="en-US" dirty="0"/>
          </a:p>
          <a:p>
            <a:endParaRPr lang="en-US" dirty="0"/>
          </a:p>
        </p:txBody>
      </p:sp>
    </p:spTree>
    <p:extLst>
      <p:ext uri="{BB962C8B-B14F-4D97-AF65-F5344CB8AC3E}">
        <p14:creationId xmlns:p14="http://schemas.microsoft.com/office/powerpoint/2010/main" val="875155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06710-CB97-F51B-BCFF-FABA37F180C5}"/>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2637DC41-88D2-1CAA-F79C-B0825EE80B6F}"/>
              </a:ext>
            </a:extLst>
          </p:cNvPr>
          <p:cNvSpPr>
            <a:spLocks noGrp="1"/>
          </p:cNvSpPr>
          <p:nvPr>
            <p:ph type="title"/>
          </p:nvPr>
        </p:nvSpPr>
        <p:spPr>
          <a:xfrm>
            <a:off x="838200" y="365125"/>
            <a:ext cx="10515600" cy="1325563"/>
          </a:xfrm>
        </p:spPr>
        <p:txBody>
          <a:bodyPr>
            <a:normAutofit fontScale="90000"/>
          </a:bodyPr>
          <a:lstStyle/>
          <a:p>
            <a:pPr algn="ctr"/>
            <a:r>
              <a:rPr lang="en-US" dirty="0"/>
              <a:t>COMMODITY CODES/OBJECT CODES</a:t>
            </a:r>
            <a:br>
              <a:rPr lang="en-US" dirty="0"/>
            </a:br>
            <a:r>
              <a:rPr lang="en-US" dirty="0"/>
              <a:t>Subscription</a:t>
            </a:r>
            <a:br>
              <a:rPr lang="en-US" dirty="0"/>
            </a:br>
            <a:endParaRPr lang="en-US" dirty="0"/>
          </a:p>
        </p:txBody>
      </p:sp>
      <p:pic>
        <p:nvPicPr>
          <p:cNvPr id="7" name="Picture 6">
            <a:extLst>
              <a:ext uri="{FF2B5EF4-FFF2-40B4-BE49-F238E27FC236}">
                <a16:creationId xmlns:a16="http://schemas.microsoft.com/office/drawing/2014/main" id="{854A1810-ED13-4AF1-C635-73F068680F21}"/>
              </a:ext>
            </a:extLst>
          </p:cNvPr>
          <p:cNvPicPr>
            <a:picLocks noChangeAspect="1"/>
          </p:cNvPicPr>
          <p:nvPr/>
        </p:nvPicPr>
        <p:blipFill>
          <a:blip r:embed="rId2"/>
          <a:stretch>
            <a:fillRect/>
          </a:stretch>
        </p:blipFill>
        <p:spPr>
          <a:xfrm>
            <a:off x="2849749" y="1561369"/>
            <a:ext cx="6039693" cy="4163006"/>
          </a:xfrm>
          <a:prstGeom prst="rect">
            <a:avLst/>
          </a:prstGeom>
        </p:spPr>
      </p:pic>
    </p:spTree>
    <p:extLst>
      <p:ext uri="{BB962C8B-B14F-4D97-AF65-F5344CB8AC3E}">
        <p14:creationId xmlns:p14="http://schemas.microsoft.com/office/powerpoint/2010/main" val="30231053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C37670-9898-8CF4-0967-47FAE8E85371}"/>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58ABC57D-7E8B-4066-F982-13DAD09D4A33}"/>
              </a:ext>
            </a:extLst>
          </p:cNvPr>
          <p:cNvSpPr>
            <a:spLocks noGrp="1"/>
          </p:cNvSpPr>
          <p:nvPr>
            <p:ph type="title"/>
          </p:nvPr>
        </p:nvSpPr>
        <p:spPr>
          <a:xfrm>
            <a:off x="838200" y="365125"/>
            <a:ext cx="10515600" cy="1325563"/>
          </a:xfrm>
        </p:spPr>
        <p:txBody>
          <a:bodyPr/>
          <a:lstStyle/>
          <a:p>
            <a:pPr algn="ctr"/>
            <a:r>
              <a:rPr lang="en-US" dirty="0"/>
              <a:t>COMMODITY CODES/OBJECT CODES </a:t>
            </a:r>
            <a:br>
              <a:rPr lang="en-US" dirty="0"/>
            </a:br>
            <a:r>
              <a:rPr lang="en-US" dirty="0"/>
              <a:t>Membership</a:t>
            </a:r>
          </a:p>
        </p:txBody>
      </p:sp>
      <p:pic>
        <p:nvPicPr>
          <p:cNvPr id="3" name="Picture 2">
            <a:extLst>
              <a:ext uri="{FF2B5EF4-FFF2-40B4-BE49-F238E27FC236}">
                <a16:creationId xmlns:a16="http://schemas.microsoft.com/office/drawing/2014/main" id="{FEA46E6C-193D-5458-1705-6F64D3D4A6EB}"/>
              </a:ext>
            </a:extLst>
          </p:cNvPr>
          <p:cNvPicPr>
            <a:picLocks noChangeAspect="1"/>
          </p:cNvPicPr>
          <p:nvPr/>
        </p:nvPicPr>
        <p:blipFill>
          <a:blip r:embed="rId2"/>
          <a:stretch>
            <a:fillRect/>
          </a:stretch>
        </p:blipFill>
        <p:spPr>
          <a:xfrm>
            <a:off x="2355865" y="1909188"/>
            <a:ext cx="7480270" cy="3977604"/>
          </a:xfrm>
          <a:prstGeom prst="rect">
            <a:avLst/>
          </a:prstGeom>
        </p:spPr>
      </p:pic>
      <p:sp>
        <p:nvSpPr>
          <p:cNvPr id="6" name="TextBox 5">
            <a:extLst>
              <a:ext uri="{FF2B5EF4-FFF2-40B4-BE49-F238E27FC236}">
                <a16:creationId xmlns:a16="http://schemas.microsoft.com/office/drawing/2014/main" id="{63219964-E815-1FA7-BC68-DD5EF99145B3}"/>
              </a:ext>
            </a:extLst>
          </p:cNvPr>
          <p:cNvSpPr txBox="1"/>
          <p:nvPr/>
        </p:nvSpPr>
        <p:spPr>
          <a:xfrm>
            <a:off x="3305580" y="6228585"/>
            <a:ext cx="6094324" cy="369332"/>
          </a:xfrm>
          <a:prstGeom prst="rect">
            <a:avLst/>
          </a:prstGeom>
          <a:noFill/>
        </p:spPr>
        <p:txBody>
          <a:bodyPr wrap="square">
            <a:spAutoFit/>
          </a:bodyPr>
          <a:lstStyle/>
          <a:p>
            <a:r>
              <a:rPr lang="en-US" dirty="0"/>
              <a:t>https://apps2.system.tamus.edu/objcodes/</a:t>
            </a:r>
          </a:p>
        </p:txBody>
      </p:sp>
    </p:spTree>
    <p:extLst>
      <p:ext uri="{BB962C8B-B14F-4D97-AF65-F5344CB8AC3E}">
        <p14:creationId xmlns:p14="http://schemas.microsoft.com/office/powerpoint/2010/main" val="29468611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67C96-697E-1F26-6274-291AB8D02D3D}"/>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897A94A2-285D-1E57-41E6-D1B6AAC13C63}"/>
              </a:ext>
            </a:extLst>
          </p:cNvPr>
          <p:cNvSpPr>
            <a:spLocks noGrp="1"/>
          </p:cNvSpPr>
          <p:nvPr>
            <p:ph type="title"/>
          </p:nvPr>
        </p:nvSpPr>
        <p:spPr>
          <a:xfrm>
            <a:off x="838200" y="365125"/>
            <a:ext cx="10515600" cy="1325563"/>
          </a:xfrm>
        </p:spPr>
        <p:txBody>
          <a:bodyPr/>
          <a:lstStyle/>
          <a:p>
            <a:pPr algn="ctr"/>
            <a:r>
              <a:rPr lang="en-US" dirty="0"/>
              <a:t>COMMODITY CODES/OBJECT CODES </a:t>
            </a:r>
            <a:br>
              <a:rPr lang="en-US" dirty="0"/>
            </a:br>
            <a:r>
              <a:rPr lang="en-US" dirty="0"/>
              <a:t>Membership</a:t>
            </a:r>
          </a:p>
        </p:txBody>
      </p:sp>
      <p:pic>
        <p:nvPicPr>
          <p:cNvPr id="4" name="Picture 3">
            <a:extLst>
              <a:ext uri="{FF2B5EF4-FFF2-40B4-BE49-F238E27FC236}">
                <a16:creationId xmlns:a16="http://schemas.microsoft.com/office/drawing/2014/main" id="{CF039FFF-89BC-1B05-87FC-AB00E9AF90DA}"/>
              </a:ext>
            </a:extLst>
          </p:cNvPr>
          <p:cNvPicPr>
            <a:picLocks noChangeAspect="1"/>
          </p:cNvPicPr>
          <p:nvPr/>
        </p:nvPicPr>
        <p:blipFill>
          <a:blip r:embed="rId2"/>
          <a:stretch>
            <a:fillRect/>
          </a:stretch>
        </p:blipFill>
        <p:spPr>
          <a:xfrm>
            <a:off x="1098620" y="1723617"/>
            <a:ext cx="3271214" cy="4647113"/>
          </a:xfrm>
          <a:prstGeom prst="rect">
            <a:avLst/>
          </a:prstGeom>
        </p:spPr>
      </p:pic>
      <p:pic>
        <p:nvPicPr>
          <p:cNvPr id="7" name="Picture 6">
            <a:extLst>
              <a:ext uri="{FF2B5EF4-FFF2-40B4-BE49-F238E27FC236}">
                <a16:creationId xmlns:a16="http://schemas.microsoft.com/office/drawing/2014/main" id="{CD6A2ECA-5058-7679-9731-73A0AC453D10}"/>
              </a:ext>
            </a:extLst>
          </p:cNvPr>
          <p:cNvPicPr>
            <a:picLocks noChangeAspect="1"/>
          </p:cNvPicPr>
          <p:nvPr/>
        </p:nvPicPr>
        <p:blipFill>
          <a:blip r:embed="rId3"/>
          <a:stretch>
            <a:fillRect/>
          </a:stretch>
        </p:blipFill>
        <p:spPr>
          <a:xfrm>
            <a:off x="6096000" y="1723617"/>
            <a:ext cx="4997380" cy="4891401"/>
          </a:xfrm>
          <a:prstGeom prst="rect">
            <a:avLst/>
          </a:prstGeom>
        </p:spPr>
      </p:pic>
    </p:spTree>
    <p:extLst>
      <p:ext uri="{BB962C8B-B14F-4D97-AF65-F5344CB8AC3E}">
        <p14:creationId xmlns:p14="http://schemas.microsoft.com/office/powerpoint/2010/main" val="703015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78CCD-DF17-58D7-078E-77D04CDCA28D}"/>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028A1978-32BA-7A65-1080-01C6CB6D3AC9}"/>
              </a:ext>
            </a:extLst>
          </p:cNvPr>
          <p:cNvSpPr>
            <a:spLocks noGrp="1"/>
          </p:cNvSpPr>
          <p:nvPr>
            <p:ph type="title"/>
          </p:nvPr>
        </p:nvSpPr>
        <p:spPr>
          <a:xfrm>
            <a:off x="838200" y="365125"/>
            <a:ext cx="10515600" cy="1325563"/>
          </a:xfrm>
        </p:spPr>
        <p:txBody>
          <a:bodyPr/>
          <a:lstStyle/>
          <a:p>
            <a:pPr algn="ctr"/>
            <a:r>
              <a:rPr lang="en-US" dirty="0"/>
              <a:t>COMMODITY CODES/OBJECT CODES </a:t>
            </a:r>
            <a:br>
              <a:rPr lang="en-US" dirty="0"/>
            </a:br>
            <a:r>
              <a:rPr lang="en-US" dirty="0"/>
              <a:t>Software Rental, 5830</a:t>
            </a:r>
          </a:p>
        </p:txBody>
      </p:sp>
      <p:pic>
        <p:nvPicPr>
          <p:cNvPr id="3" name="Picture 2">
            <a:extLst>
              <a:ext uri="{FF2B5EF4-FFF2-40B4-BE49-F238E27FC236}">
                <a16:creationId xmlns:a16="http://schemas.microsoft.com/office/drawing/2014/main" id="{CD20C477-1BA8-B80C-737A-7AFCEFB779DA}"/>
              </a:ext>
            </a:extLst>
          </p:cNvPr>
          <p:cNvPicPr>
            <a:picLocks noChangeAspect="1"/>
          </p:cNvPicPr>
          <p:nvPr/>
        </p:nvPicPr>
        <p:blipFill>
          <a:blip r:embed="rId2"/>
          <a:stretch>
            <a:fillRect/>
          </a:stretch>
        </p:blipFill>
        <p:spPr>
          <a:xfrm>
            <a:off x="2466535" y="2076160"/>
            <a:ext cx="6306430" cy="4153480"/>
          </a:xfrm>
          <a:prstGeom prst="rect">
            <a:avLst/>
          </a:prstGeom>
        </p:spPr>
      </p:pic>
    </p:spTree>
    <p:extLst>
      <p:ext uri="{BB962C8B-B14F-4D97-AF65-F5344CB8AC3E}">
        <p14:creationId xmlns:p14="http://schemas.microsoft.com/office/powerpoint/2010/main" val="20085035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56399-D05E-0A5E-DDED-E569430F7284}"/>
              </a:ext>
            </a:extLst>
          </p:cNvPr>
          <p:cNvSpPr>
            <a:spLocks noGrp="1"/>
          </p:cNvSpPr>
          <p:nvPr>
            <p:ph type="title"/>
          </p:nvPr>
        </p:nvSpPr>
        <p:spPr>
          <a:xfrm>
            <a:off x="838200" y="124096"/>
            <a:ext cx="10515600" cy="1325563"/>
          </a:xfrm>
        </p:spPr>
        <p:txBody>
          <a:bodyPr/>
          <a:lstStyle/>
          <a:p>
            <a:pPr algn="ctr"/>
            <a:r>
              <a:rPr lang="en-US" dirty="0"/>
              <a:t>Attachments go under the attachment section</a:t>
            </a:r>
            <a:br>
              <a:rPr lang="en-US" dirty="0"/>
            </a:br>
            <a:r>
              <a:rPr lang="en-US" dirty="0"/>
              <a:t>NOT at the line-item level</a:t>
            </a:r>
          </a:p>
        </p:txBody>
      </p:sp>
      <p:pic>
        <p:nvPicPr>
          <p:cNvPr id="5" name="Picture 4">
            <a:extLst>
              <a:ext uri="{FF2B5EF4-FFF2-40B4-BE49-F238E27FC236}">
                <a16:creationId xmlns:a16="http://schemas.microsoft.com/office/drawing/2014/main" id="{AFBB8F0F-D0D1-1CC8-BE17-84B26598570E}"/>
              </a:ext>
            </a:extLst>
          </p:cNvPr>
          <p:cNvPicPr>
            <a:picLocks noChangeAspect="1"/>
          </p:cNvPicPr>
          <p:nvPr/>
        </p:nvPicPr>
        <p:blipFill>
          <a:blip r:embed="rId2"/>
          <a:stretch>
            <a:fillRect/>
          </a:stretch>
        </p:blipFill>
        <p:spPr>
          <a:xfrm>
            <a:off x="407505" y="1606352"/>
            <a:ext cx="11598964" cy="3064696"/>
          </a:xfrm>
          <a:prstGeom prst="rect">
            <a:avLst/>
          </a:prstGeom>
        </p:spPr>
      </p:pic>
      <p:pic>
        <p:nvPicPr>
          <p:cNvPr id="7" name="Picture 6">
            <a:extLst>
              <a:ext uri="{FF2B5EF4-FFF2-40B4-BE49-F238E27FC236}">
                <a16:creationId xmlns:a16="http://schemas.microsoft.com/office/drawing/2014/main" id="{F712A6F4-0650-0D0C-FA9B-FDA6BC088C15}"/>
              </a:ext>
            </a:extLst>
          </p:cNvPr>
          <p:cNvPicPr>
            <a:picLocks noChangeAspect="1"/>
          </p:cNvPicPr>
          <p:nvPr/>
        </p:nvPicPr>
        <p:blipFill>
          <a:blip r:embed="rId3"/>
          <a:stretch>
            <a:fillRect/>
          </a:stretch>
        </p:blipFill>
        <p:spPr>
          <a:xfrm>
            <a:off x="838200" y="4671048"/>
            <a:ext cx="10482471" cy="2192516"/>
          </a:xfrm>
          <a:prstGeom prst="rect">
            <a:avLst/>
          </a:prstGeom>
        </p:spPr>
      </p:pic>
      <p:sp>
        <p:nvSpPr>
          <p:cNvPr id="8" name="Multiplication Sign 7">
            <a:extLst>
              <a:ext uri="{FF2B5EF4-FFF2-40B4-BE49-F238E27FC236}">
                <a16:creationId xmlns:a16="http://schemas.microsoft.com/office/drawing/2014/main" id="{642F5994-C4E0-7A75-A9AB-C7E0245FE58B}"/>
              </a:ext>
            </a:extLst>
          </p:cNvPr>
          <p:cNvSpPr/>
          <p:nvPr/>
        </p:nvSpPr>
        <p:spPr>
          <a:xfrm>
            <a:off x="6440557" y="5406887"/>
            <a:ext cx="3727173" cy="1451113"/>
          </a:xfrm>
          <a:prstGeom prst="mathMultiply">
            <a:avLst/>
          </a:prstGeom>
          <a:solidFill>
            <a:schemeClr val="tx2">
              <a:lumMod val="10000"/>
              <a:lumOff val="90000"/>
            </a:schemeClr>
          </a:solidFill>
          <a:ln>
            <a:solidFill>
              <a:schemeClr val="tx2">
                <a:lumMod val="10000"/>
                <a:lumOff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Left-Right 8">
            <a:extLst>
              <a:ext uri="{FF2B5EF4-FFF2-40B4-BE49-F238E27FC236}">
                <a16:creationId xmlns:a16="http://schemas.microsoft.com/office/drawing/2014/main" id="{93804827-98F8-76AF-505E-B514C8BB7163}"/>
              </a:ext>
            </a:extLst>
          </p:cNvPr>
          <p:cNvSpPr/>
          <p:nvPr/>
        </p:nvSpPr>
        <p:spPr>
          <a:xfrm>
            <a:off x="3601279" y="3599108"/>
            <a:ext cx="2478156" cy="484632"/>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975495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09E2D7-54C6-542F-A798-AED7CBBFFE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C8937E-90BD-2A4E-2A40-1A38B6445BF3}"/>
              </a:ext>
            </a:extLst>
          </p:cNvPr>
          <p:cNvSpPr>
            <a:spLocks noGrp="1"/>
          </p:cNvSpPr>
          <p:nvPr>
            <p:ph type="title"/>
          </p:nvPr>
        </p:nvSpPr>
        <p:spPr>
          <a:xfrm>
            <a:off x="838200" y="124096"/>
            <a:ext cx="10515600" cy="1325563"/>
          </a:xfrm>
        </p:spPr>
        <p:txBody>
          <a:bodyPr/>
          <a:lstStyle/>
          <a:p>
            <a:pPr algn="ctr"/>
            <a:r>
              <a:rPr lang="en-US" dirty="0"/>
              <a:t>Attachments go under the attachment section</a:t>
            </a:r>
          </a:p>
        </p:txBody>
      </p:sp>
      <p:sp>
        <p:nvSpPr>
          <p:cNvPr id="3" name="TextBox 2">
            <a:extLst>
              <a:ext uri="{FF2B5EF4-FFF2-40B4-BE49-F238E27FC236}">
                <a16:creationId xmlns:a16="http://schemas.microsoft.com/office/drawing/2014/main" id="{C5CA5B11-0D29-A982-BF72-795A6D0CE796}"/>
              </a:ext>
            </a:extLst>
          </p:cNvPr>
          <p:cNvSpPr txBox="1"/>
          <p:nvPr/>
        </p:nvSpPr>
        <p:spPr>
          <a:xfrm>
            <a:off x="619126" y="1964056"/>
            <a:ext cx="8362950" cy="2585323"/>
          </a:xfrm>
          <a:prstGeom prst="rect">
            <a:avLst/>
          </a:prstGeom>
          <a:noFill/>
        </p:spPr>
        <p:txBody>
          <a:bodyPr wrap="square" rtlCol="0">
            <a:spAutoFit/>
          </a:bodyPr>
          <a:lstStyle/>
          <a:p>
            <a:r>
              <a:rPr lang="en-US" b="1" dirty="0"/>
              <a:t>ALL attachments should be put on the PO.  </a:t>
            </a:r>
          </a:p>
          <a:p>
            <a:endParaRPr lang="en-US" b="1" dirty="0"/>
          </a:p>
          <a:p>
            <a:r>
              <a:rPr lang="en-US" b="1" dirty="0"/>
              <a:t>Please do not put attachments under the Receipts tab</a:t>
            </a:r>
          </a:p>
          <a:p>
            <a:r>
              <a:rPr lang="en-US" b="1" dirty="0"/>
              <a:t>Please do not put attachments under the Invoice tab, on the invoice.</a:t>
            </a:r>
          </a:p>
          <a:p>
            <a:endParaRPr lang="en-US" b="1" dirty="0"/>
          </a:p>
          <a:p>
            <a:endParaRPr lang="en-US" b="1" dirty="0"/>
          </a:p>
          <a:p>
            <a:endParaRPr lang="en-US" b="1" dirty="0"/>
          </a:p>
          <a:p>
            <a:r>
              <a:rPr lang="en-US" b="1" dirty="0"/>
              <a:t>Everything you do regarding attachments, on a PO, should be under the Comments tab or that Attachment Tab.</a:t>
            </a:r>
          </a:p>
        </p:txBody>
      </p:sp>
      <p:pic>
        <p:nvPicPr>
          <p:cNvPr id="4" name="Picture 3" descr="IconExperience » V-Collection » Document Attachment Icon">
            <a:extLst>
              <a:ext uri="{FF2B5EF4-FFF2-40B4-BE49-F238E27FC236}">
                <a16:creationId xmlns:a16="http://schemas.microsoft.com/office/drawing/2014/main" id="{1E7329C9-72FA-82A9-D372-75F17996DF7F}"/>
              </a:ext>
            </a:extLst>
          </p:cNvPr>
          <p:cNvPicPr>
            <a:picLocks noChangeAspect="1"/>
          </p:cNvPicPr>
          <p:nvPr/>
        </p:nvPicPr>
        <p:blipFill>
          <a:blip r:embed="rId2"/>
          <a:stretch>
            <a:fillRect/>
          </a:stretch>
        </p:blipFill>
        <p:spPr>
          <a:xfrm>
            <a:off x="9253537" y="3676650"/>
            <a:ext cx="2486025" cy="2486025"/>
          </a:xfrm>
          <a:prstGeom prst="rect">
            <a:avLst/>
          </a:prstGeom>
        </p:spPr>
      </p:pic>
    </p:spTree>
    <p:extLst>
      <p:ext uri="{BB962C8B-B14F-4D97-AF65-F5344CB8AC3E}">
        <p14:creationId xmlns:p14="http://schemas.microsoft.com/office/powerpoint/2010/main" val="35286260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3F49E-17C6-D11E-DFA7-AC77BB9A2B69}"/>
              </a:ext>
            </a:extLst>
          </p:cNvPr>
          <p:cNvSpPr>
            <a:spLocks noGrp="1"/>
          </p:cNvSpPr>
          <p:nvPr>
            <p:ph type="title"/>
          </p:nvPr>
        </p:nvSpPr>
        <p:spPr/>
        <p:txBody>
          <a:bodyPr/>
          <a:lstStyle/>
          <a:p>
            <a:r>
              <a:rPr lang="en-US" dirty="0"/>
              <a:t>Vendor Verify – When do I need one?		</a:t>
            </a:r>
          </a:p>
        </p:txBody>
      </p:sp>
      <p:sp>
        <p:nvSpPr>
          <p:cNvPr id="3" name="Content Placeholder 2">
            <a:extLst>
              <a:ext uri="{FF2B5EF4-FFF2-40B4-BE49-F238E27FC236}">
                <a16:creationId xmlns:a16="http://schemas.microsoft.com/office/drawing/2014/main" id="{039EA510-882D-EBBC-81CE-A086EF1A73E3}"/>
              </a:ext>
            </a:extLst>
          </p:cNvPr>
          <p:cNvSpPr>
            <a:spLocks noGrp="1"/>
          </p:cNvSpPr>
          <p:nvPr>
            <p:ph idx="1"/>
          </p:nvPr>
        </p:nvSpPr>
        <p:spPr/>
        <p:txBody>
          <a:bodyPr/>
          <a:lstStyle/>
          <a:p>
            <a:r>
              <a:rPr lang="en-US" dirty="0"/>
              <a:t>No longer a requirement on requisitions.</a:t>
            </a:r>
          </a:p>
          <a:p>
            <a:endParaRPr lang="en-US" dirty="0"/>
          </a:p>
          <a:p>
            <a:r>
              <a:rPr lang="en-US" dirty="0"/>
              <a:t>ONLY when you </a:t>
            </a:r>
            <a:r>
              <a:rPr lang="en-US" u="sng" dirty="0"/>
              <a:t>swipe your One Card to purchase something that is $500 or greater.</a:t>
            </a:r>
            <a:r>
              <a:rPr lang="en-US" dirty="0"/>
              <a:t>   </a:t>
            </a:r>
            <a:r>
              <a:rPr lang="en-US" dirty="0">
                <a:highlight>
                  <a:srgbClr val="FFFF00"/>
                </a:highlight>
              </a:rPr>
              <a:t>ANY VENDOR, ANY PURCHASE $500 or more.</a:t>
            </a:r>
          </a:p>
          <a:p>
            <a:r>
              <a:rPr lang="en-US" dirty="0"/>
              <a:t>MUST be pulled the exact same day as the purchase </a:t>
            </a:r>
          </a:p>
          <a:p>
            <a:r>
              <a:rPr lang="en-US" dirty="0"/>
              <a:t>OR SEVEN DAYS PRIOR to purchasing.</a:t>
            </a:r>
          </a:p>
          <a:p>
            <a:endParaRPr lang="en-US" dirty="0"/>
          </a:p>
          <a:p>
            <a:endParaRPr lang="en-US" dirty="0"/>
          </a:p>
        </p:txBody>
      </p:sp>
      <p:sp>
        <p:nvSpPr>
          <p:cNvPr id="5" name="TextBox 4">
            <a:extLst>
              <a:ext uri="{FF2B5EF4-FFF2-40B4-BE49-F238E27FC236}">
                <a16:creationId xmlns:a16="http://schemas.microsoft.com/office/drawing/2014/main" id="{C997184C-3B56-B9BF-09F8-A540815460BF}"/>
              </a:ext>
            </a:extLst>
          </p:cNvPr>
          <p:cNvSpPr txBox="1"/>
          <p:nvPr/>
        </p:nvSpPr>
        <p:spPr>
          <a:xfrm>
            <a:off x="1373670" y="5992297"/>
            <a:ext cx="9444659" cy="369332"/>
          </a:xfrm>
          <a:prstGeom prst="rect">
            <a:avLst/>
          </a:prstGeom>
          <a:noFill/>
        </p:spPr>
        <p:txBody>
          <a:bodyPr wrap="square">
            <a:spAutoFit/>
          </a:bodyPr>
          <a:lstStyle/>
          <a:p>
            <a:r>
              <a:rPr lang="en-US" dirty="0"/>
              <a:t>https://inside.tamuc.edu/facultystaffservices/purchasing/One_Card_Non_Travel/forms.aspx</a:t>
            </a:r>
          </a:p>
        </p:txBody>
      </p:sp>
    </p:spTree>
    <p:extLst>
      <p:ext uri="{BB962C8B-B14F-4D97-AF65-F5344CB8AC3E}">
        <p14:creationId xmlns:p14="http://schemas.microsoft.com/office/powerpoint/2010/main" val="27585357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44D02-935D-D16F-09B4-86D9B4A18058}"/>
              </a:ext>
            </a:extLst>
          </p:cNvPr>
          <p:cNvSpPr>
            <a:spLocks noGrp="1"/>
          </p:cNvSpPr>
          <p:nvPr>
            <p:ph type="title"/>
          </p:nvPr>
        </p:nvSpPr>
        <p:spPr>
          <a:xfrm>
            <a:off x="120098" y="0"/>
            <a:ext cx="11638722" cy="1325563"/>
          </a:xfrm>
        </p:spPr>
        <p:txBody>
          <a:bodyPr/>
          <a:lstStyle/>
          <a:p>
            <a:r>
              <a:rPr lang="en-US" dirty="0"/>
              <a:t>Our University Name is East Texas A&amp;M University</a:t>
            </a:r>
          </a:p>
        </p:txBody>
      </p:sp>
      <p:sp>
        <p:nvSpPr>
          <p:cNvPr id="5" name="TextBox 4">
            <a:extLst>
              <a:ext uri="{FF2B5EF4-FFF2-40B4-BE49-F238E27FC236}">
                <a16:creationId xmlns:a16="http://schemas.microsoft.com/office/drawing/2014/main" id="{112DB9D9-5F78-32E6-47A6-9331EE7BAD5E}"/>
              </a:ext>
            </a:extLst>
          </p:cNvPr>
          <p:cNvSpPr txBox="1"/>
          <p:nvPr/>
        </p:nvSpPr>
        <p:spPr>
          <a:xfrm>
            <a:off x="1228311" y="2390776"/>
            <a:ext cx="9422296" cy="4298613"/>
          </a:xfrm>
          <a:prstGeom prst="rect">
            <a:avLst/>
          </a:prstGeom>
          <a:noFill/>
        </p:spPr>
        <p:txBody>
          <a:bodyPr wrap="square">
            <a:spAutoFit/>
          </a:bodyPr>
          <a:lstStyle/>
          <a:p>
            <a:pPr marL="0" marR="0">
              <a:lnSpc>
                <a:spcPct val="100000"/>
              </a:lnSpc>
              <a:spcAft>
                <a:spcPts val="800"/>
              </a:spcAft>
              <a:buNone/>
            </a:pPr>
            <a:r>
              <a:rPr lang="en-US" sz="2400" kern="100" dirty="0">
                <a:solidFill>
                  <a:schemeClr val="tx1"/>
                </a:solidFill>
                <a:effectLst/>
                <a:latin typeface="+mn-lt"/>
                <a:ea typeface="Aptos" panose="020B0004020202020204" pitchFamily="34" charset="0"/>
                <a:cs typeface="Times New Roman" panose="02020603050405020304" pitchFamily="18" charset="0"/>
              </a:rPr>
              <a:t>We </a:t>
            </a:r>
            <a:r>
              <a:rPr lang="en-US" sz="2400" u="sng" kern="100" dirty="0">
                <a:solidFill>
                  <a:schemeClr val="tx1"/>
                </a:solidFill>
                <a:effectLst/>
                <a:latin typeface="+mn-lt"/>
                <a:ea typeface="Aptos" panose="020B0004020202020204" pitchFamily="34" charset="0"/>
                <a:cs typeface="Times New Roman" panose="02020603050405020304" pitchFamily="18" charset="0"/>
              </a:rPr>
              <a:t>HAVE TO HAVE </a:t>
            </a:r>
            <a:r>
              <a:rPr lang="en-US" sz="2400" kern="100" dirty="0">
                <a:solidFill>
                  <a:schemeClr val="tx1"/>
                </a:solidFill>
                <a:effectLst/>
                <a:latin typeface="+mn-lt"/>
                <a:ea typeface="Aptos" panose="020B0004020202020204" pitchFamily="34" charset="0"/>
                <a:cs typeface="Times New Roman" panose="02020603050405020304" pitchFamily="18" charset="0"/>
              </a:rPr>
              <a:t>Quotes and Invoices with the correct university name on them. </a:t>
            </a:r>
          </a:p>
          <a:p>
            <a:pPr marL="0" marR="0">
              <a:lnSpc>
                <a:spcPct val="100000"/>
              </a:lnSpc>
              <a:spcAft>
                <a:spcPts val="800"/>
              </a:spcAft>
              <a:buNone/>
            </a:pPr>
            <a:r>
              <a:rPr lang="en-US" sz="2400" kern="100" dirty="0">
                <a:solidFill>
                  <a:schemeClr val="tx1"/>
                </a:solidFill>
                <a:effectLst/>
                <a:latin typeface="+mn-lt"/>
                <a:ea typeface="Aptos" panose="020B0004020202020204" pitchFamily="34" charset="0"/>
                <a:cs typeface="Times New Roman" panose="02020603050405020304" pitchFamily="18" charset="0"/>
              </a:rPr>
              <a:t>We are now East Texas A&amp;M University, and all paperwork should reflect that.  </a:t>
            </a:r>
          </a:p>
          <a:p>
            <a:pPr marL="0" marR="0">
              <a:lnSpc>
                <a:spcPct val="100000"/>
              </a:lnSpc>
              <a:spcAft>
                <a:spcPts val="800"/>
              </a:spcAft>
              <a:buNone/>
            </a:pPr>
            <a:endParaRPr lang="en-US" sz="2400" kern="100" dirty="0">
              <a:ea typeface="Aptos" panose="020B0004020202020204" pitchFamily="34" charset="0"/>
              <a:cs typeface="Times New Roman" panose="02020603050405020304" pitchFamily="18" charset="0"/>
            </a:endParaRPr>
          </a:p>
          <a:p>
            <a:pPr marL="0" marR="0">
              <a:lnSpc>
                <a:spcPct val="100000"/>
              </a:lnSpc>
              <a:spcAft>
                <a:spcPts val="800"/>
              </a:spcAft>
              <a:buNone/>
            </a:pPr>
            <a:r>
              <a:rPr lang="en-US" sz="2400" kern="100" dirty="0">
                <a:solidFill>
                  <a:schemeClr val="tx1"/>
                </a:solidFill>
                <a:effectLst/>
                <a:latin typeface="+mn-lt"/>
                <a:ea typeface="Aptos" panose="020B0004020202020204" pitchFamily="34" charset="0"/>
                <a:cs typeface="Times New Roman" panose="02020603050405020304" pitchFamily="18" charset="0"/>
              </a:rPr>
              <a:t>We need each of you to please be responsible for each of your requisitions and circle back with your vendor to get this corrected immediately. </a:t>
            </a:r>
          </a:p>
          <a:p>
            <a:pPr marL="0" marR="0">
              <a:lnSpc>
                <a:spcPct val="100000"/>
              </a:lnSpc>
              <a:spcAft>
                <a:spcPts val="800"/>
              </a:spcAft>
              <a:buNone/>
            </a:pPr>
            <a:endParaRPr lang="en-US" sz="2400" kern="100" dirty="0">
              <a:ea typeface="Aptos" panose="020B0004020202020204" pitchFamily="34" charset="0"/>
              <a:cs typeface="Times New Roman" panose="02020603050405020304" pitchFamily="18" charset="0"/>
            </a:endParaRPr>
          </a:p>
          <a:p>
            <a:pPr marL="0" marR="0">
              <a:lnSpc>
                <a:spcPct val="100000"/>
              </a:lnSpc>
              <a:spcAft>
                <a:spcPts val="800"/>
              </a:spcAft>
              <a:buNone/>
            </a:pPr>
            <a:r>
              <a:rPr lang="en-US" sz="2400" kern="100" dirty="0">
                <a:solidFill>
                  <a:schemeClr val="tx1"/>
                </a:solidFill>
                <a:effectLst/>
                <a:latin typeface="+mn-lt"/>
                <a:ea typeface="Aptos" panose="020B0004020202020204" pitchFamily="34" charset="0"/>
                <a:cs typeface="Times New Roman" panose="02020603050405020304" pitchFamily="18" charset="0"/>
              </a:rPr>
              <a:t>We are now on two years being ETAMU.</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8AC8FF02-33D6-A910-3E07-E1465F552B67}"/>
              </a:ext>
            </a:extLst>
          </p:cNvPr>
          <p:cNvPicPr>
            <a:picLocks noChangeAspect="1"/>
          </p:cNvPicPr>
          <p:nvPr/>
        </p:nvPicPr>
        <p:blipFill>
          <a:blip r:embed="rId2"/>
          <a:stretch>
            <a:fillRect/>
          </a:stretch>
        </p:blipFill>
        <p:spPr>
          <a:xfrm>
            <a:off x="3944342" y="990600"/>
            <a:ext cx="3056035" cy="1400176"/>
          </a:xfrm>
          <a:prstGeom prst="rect">
            <a:avLst/>
          </a:prstGeom>
        </p:spPr>
      </p:pic>
    </p:spTree>
    <p:extLst>
      <p:ext uri="{BB962C8B-B14F-4D97-AF65-F5344CB8AC3E}">
        <p14:creationId xmlns:p14="http://schemas.microsoft.com/office/powerpoint/2010/main" val="13882520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F9640-8F37-08CD-E047-2A964686F36B}"/>
              </a:ext>
            </a:extLst>
          </p:cNvPr>
          <p:cNvSpPr>
            <a:spLocks noGrp="1"/>
          </p:cNvSpPr>
          <p:nvPr>
            <p:ph type="title"/>
          </p:nvPr>
        </p:nvSpPr>
        <p:spPr/>
        <p:txBody>
          <a:bodyPr/>
          <a:lstStyle/>
          <a:p>
            <a:r>
              <a:rPr lang="en-US" dirty="0"/>
              <a:t>Comments from Invoices </a:t>
            </a:r>
          </a:p>
        </p:txBody>
      </p:sp>
      <p:sp>
        <p:nvSpPr>
          <p:cNvPr id="5" name="Content Placeholder 4">
            <a:extLst>
              <a:ext uri="{FF2B5EF4-FFF2-40B4-BE49-F238E27FC236}">
                <a16:creationId xmlns:a16="http://schemas.microsoft.com/office/drawing/2014/main" id="{8FD8F452-82BD-FF0E-917B-DA239B4520D1}"/>
              </a:ext>
            </a:extLst>
          </p:cNvPr>
          <p:cNvSpPr>
            <a:spLocks noGrp="1"/>
          </p:cNvSpPr>
          <p:nvPr>
            <p:ph idx="1"/>
          </p:nvPr>
        </p:nvSpPr>
        <p:spPr>
          <a:xfrm>
            <a:off x="514350" y="1590675"/>
            <a:ext cx="10839450" cy="4586288"/>
          </a:xfrm>
        </p:spPr>
        <p:txBody>
          <a:bodyPr>
            <a:normAutofit lnSpcReduction="10000"/>
          </a:bodyPr>
          <a:lstStyle/>
          <a:p>
            <a:r>
              <a:rPr lang="en-US" dirty="0"/>
              <a:t>Please ensure that all communication with the Invoices team stays within AggieBuy.</a:t>
            </a:r>
          </a:p>
          <a:p>
            <a:pPr lvl="0"/>
            <a:r>
              <a:rPr lang="en-US" dirty="0"/>
              <a:t>If someone from Invoices leaves a comment on an invoice, please respond in the same comment box on that invoice.</a:t>
            </a:r>
          </a:p>
          <a:p>
            <a:pPr lvl="0"/>
            <a:r>
              <a:rPr lang="en-US" dirty="0"/>
              <a:t>If someone from Invoices leaves a comment on a PO, please respond in the same comment box on that PO.</a:t>
            </a:r>
          </a:p>
          <a:p>
            <a:r>
              <a:rPr lang="en-US" dirty="0"/>
              <a:t>Please do not respond privately via email. Keeping all correspondence within AggieBuy ensures that communication remains documented in the appropriate place and is accessible to those who need it.</a:t>
            </a:r>
          </a:p>
          <a:p>
            <a:r>
              <a:rPr lang="en-US" dirty="0"/>
              <a:t>Thank you for your cooperation!</a:t>
            </a:r>
          </a:p>
          <a:p>
            <a:endParaRPr lang="en-US" dirty="0"/>
          </a:p>
        </p:txBody>
      </p:sp>
    </p:spTree>
    <p:extLst>
      <p:ext uri="{BB962C8B-B14F-4D97-AF65-F5344CB8AC3E}">
        <p14:creationId xmlns:p14="http://schemas.microsoft.com/office/powerpoint/2010/main" val="40162369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DA9A9-D8B7-D53C-827E-D05AB1E98E39}"/>
              </a:ext>
            </a:extLst>
          </p:cNvPr>
          <p:cNvSpPr>
            <a:spLocks noGrp="1"/>
          </p:cNvSpPr>
          <p:nvPr>
            <p:ph type="title"/>
          </p:nvPr>
        </p:nvSpPr>
        <p:spPr>
          <a:xfrm>
            <a:off x="838200" y="-133350"/>
            <a:ext cx="10515600" cy="1325563"/>
          </a:xfrm>
        </p:spPr>
        <p:txBody>
          <a:bodyPr/>
          <a:lstStyle/>
          <a:p>
            <a:r>
              <a:rPr lang="en-US" dirty="0"/>
              <a:t>Special Payment flag</a:t>
            </a:r>
          </a:p>
        </p:txBody>
      </p:sp>
      <p:sp>
        <p:nvSpPr>
          <p:cNvPr id="5" name="TextBox 4">
            <a:extLst>
              <a:ext uri="{FF2B5EF4-FFF2-40B4-BE49-F238E27FC236}">
                <a16:creationId xmlns:a16="http://schemas.microsoft.com/office/drawing/2014/main" id="{577EB887-2216-985F-260D-C96F879DBB51}"/>
              </a:ext>
            </a:extLst>
          </p:cNvPr>
          <p:cNvSpPr txBox="1"/>
          <p:nvPr/>
        </p:nvSpPr>
        <p:spPr>
          <a:xfrm>
            <a:off x="247650" y="1325563"/>
            <a:ext cx="9038396" cy="3046988"/>
          </a:xfrm>
          <a:prstGeom prst="rect">
            <a:avLst/>
          </a:prstGeom>
          <a:noFill/>
        </p:spPr>
        <p:txBody>
          <a:bodyPr wrap="square">
            <a:spAutoFit/>
          </a:bodyPr>
          <a:lstStyle/>
          <a:p>
            <a:pPr marL="0" marR="0">
              <a:lnSpc>
                <a:spcPct val="100000"/>
              </a:lnSpc>
              <a:buNone/>
            </a:pPr>
            <a:r>
              <a:rPr lang="en-US" sz="2400" kern="100" dirty="0">
                <a:solidFill>
                  <a:schemeClr val="tx1"/>
                </a:solidFill>
                <a:effectLst/>
                <a:latin typeface="+mn-lt"/>
                <a:ea typeface="Aptos" panose="020B0004020202020204" pitchFamily="34" charset="0"/>
                <a:cs typeface="Times New Roman" panose="02020603050405020304" pitchFamily="18" charset="0"/>
              </a:rPr>
              <a:t>On a requisition, there is a flag for </a:t>
            </a:r>
          </a:p>
          <a:p>
            <a:pPr marL="0" marR="0">
              <a:lnSpc>
                <a:spcPct val="100000"/>
              </a:lnSpc>
              <a:buNone/>
            </a:pPr>
            <a:r>
              <a:rPr lang="en-US" sz="2400" kern="100" dirty="0">
                <a:solidFill>
                  <a:schemeClr val="tx1"/>
                </a:solidFill>
                <a:effectLst/>
                <a:latin typeface="+mn-lt"/>
                <a:ea typeface="Aptos" panose="020B0004020202020204" pitchFamily="34" charset="0"/>
                <a:cs typeface="Times New Roman" panose="02020603050405020304" pitchFamily="18" charset="0"/>
              </a:rPr>
              <a:t>Special Payment.  DO NOT USE ‘Rush for Payment’.  </a:t>
            </a:r>
          </a:p>
          <a:p>
            <a:pPr marL="0" marR="0">
              <a:lnSpc>
                <a:spcPct val="100000"/>
              </a:lnSpc>
              <a:buNone/>
            </a:pPr>
            <a:r>
              <a:rPr lang="en-US" sz="2400" kern="100" dirty="0">
                <a:solidFill>
                  <a:schemeClr val="tx1"/>
                </a:solidFill>
                <a:effectLst/>
                <a:latin typeface="+mn-lt"/>
                <a:ea typeface="Aptos" panose="020B0004020202020204" pitchFamily="34" charset="0"/>
                <a:cs typeface="Times New Roman" panose="02020603050405020304" pitchFamily="18" charset="0"/>
              </a:rPr>
              <a:t>Ironically, this will slow down that process.</a:t>
            </a:r>
            <a:endParaRPr lang="en-US" sz="2400" kern="100" dirty="0">
              <a:effectLst/>
              <a:latin typeface="+mn-lt"/>
              <a:ea typeface="Aptos" panose="020B0004020202020204" pitchFamily="34" charset="0"/>
              <a:cs typeface="Times New Roman" panose="02020603050405020304" pitchFamily="18" charset="0"/>
            </a:endParaRPr>
          </a:p>
          <a:p>
            <a:pPr marL="0" marR="0">
              <a:lnSpc>
                <a:spcPct val="100000"/>
              </a:lnSpc>
              <a:buNone/>
            </a:pPr>
            <a:endParaRPr lang="en-US" sz="2400" kern="100" dirty="0">
              <a:solidFill>
                <a:schemeClr val="tx1"/>
              </a:solidFill>
              <a:effectLst/>
              <a:latin typeface="+mn-lt"/>
              <a:ea typeface="Aptos" panose="020B0004020202020204" pitchFamily="34" charset="0"/>
              <a:cs typeface="Times New Roman" panose="02020603050405020304" pitchFamily="18" charset="0"/>
            </a:endParaRPr>
          </a:p>
          <a:p>
            <a:pPr marL="0" marR="0">
              <a:lnSpc>
                <a:spcPct val="100000"/>
              </a:lnSpc>
              <a:buNone/>
            </a:pPr>
            <a:r>
              <a:rPr lang="en-US" sz="2400" kern="100" dirty="0">
                <a:solidFill>
                  <a:schemeClr val="tx1"/>
                </a:solidFill>
                <a:effectLst/>
                <a:latin typeface="+mn-lt"/>
                <a:ea typeface="Aptos" panose="020B0004020202020204" pitchFamily="34" charset="0"/>
                <a:cs typeface="Times New Roman" panose="02020603050405020304" pitchFamily="18" charset="0"/>
              </a:rPr>
              <a:t>Remember there are 11 universities under the </a:t>
            </a:r>
          </a:p>
          <a:p>
            <a:pPr marL="0" marR="0">
              <a:lnSpc>
                <a:spcPct val="100000"/>
              </a:lnSpc>
              <a:buNone/>
            </a:pPr>
            <a:r>
              <a:rPr lang="en-US" sz="2400" kern="100" dirty="0">
                <a:solidFill>
                  <a:schemeClr val="tx1"/>
                </a:solidFill>
                <a:effectLst/>
                <a:latin typeface="+mn-lt"/>
                <a:ea typeface="Aptos" panose="020B0004020202020204" pitchFamily="34" charset="0"/>
                <a:cs typeface="Times New Roman" panose="02020603050405020304" pitchFamily="18" charset="0"/>
              </a:rPr>
              <a:t>Flagship college of Texas A&amp;M that use Aggiebuy </a:t>
            </a:r>
          </a:p>
          <a:p>
            <a:pPr marL="0" marR="0">
              <a:lnSpc>
                <a:spcPct val="100000"/>
              </a:lnSpc>
              <a:buNone/>
            </a:pPr>
            <a:r>
              <a:rPr lang="en-US" sz="2400" kern="100" dirty="0">
                <a:solidFill>
                  <a:schemeClr val="tx1"/>
                </a:solidFill>
                <a:effectLst/>
                <a:latin typeface="+mn-lt"/>
                <a:ea typeface="Aptos" panose="020B0004020202020204" pitchFamily="34" charset="0"/>
                <a:cs typeface="Times New Roman" panose="02020603050405020304" pitchFamily="18" charset="0"/>
              </a:rPr>
              <a:t>so there are a lot of features that we don’t use here,</a:t>
            </a:r>
          </a:p>
          <a:p>
            <a:pPr marL="0" marR="0">
              <a:lnSpc>
                <a:spcPct val="100000"/>
              </a:lnSpc>
              <a:buNone/>
            </a:pPr>
            <a:r>
              <a:rPr lang="en-US" sz="2400" kern="100" dirty="0">
                <a:solidFill>
                  <a:schemeClr val="tx1"/>
                </a:solidFill>
                <a:effectLst/>
                <a:latin typeface="+mn-lt"/>
                <a:ea typeface="Aptos" panose="020B0004020202020204" pitchFamily="34" charset="0"/>
                <a:cs typeface="Times New Roman" panose="02020603050405020304" pitchFamily="18" charset="0"/>
              </a:rPr>
              <a:t> but the other colleges do.</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B81B5383-5F02-54E5-1D7D-08172E42F826}"/>
              </a:ext>
            </a:extLst>
          </p:cNvPr>
          <p:cNvPicPr>
            <a:picLocks noChangeAspect="1"/>
          </p:cNvPicPr>
          <p:nvPr/>
        </p:nvPicPr>
        <p:blipFill>
          <a:blip r:embed="rId2"/>
          <a:stretch>
            <a:fillRect/>
          </a:stretch>
        </p:blipFill>
        <p:spPr>
          <a:xfrm>
            <a:off x="7657502" y="309127"/>
            <a:ext cx="4286848" cy="6239746"/>
          </a:xfrm>
          <a:prstGeom prst="rect">
            <a:avLst/>
          </a:prstGeom>
        </p:spPr>
      </p:pic>
      <p:sp>
        <p:nvSpPr>
          <p:cNvPr id="6" name="Arrow: Right 5">
            <a:extLst>
              <a:ext uri="{FF2B5EF4-FFF2-40B4-BE49-F238E27FC236}">
                <a16:creationId xmlns:a16="http://schemas.microsoft.com/office/drawing/2014/main" id="{05FB269E-88F0-A92E-EB42-1361956CCD23}"/>
              </a:ext>
            </a:extLst>
          </p:cNvPr>
          <p:cNvSpPr/>
          <p:nvPr/>
        </p:nvSpPr>
        <p:spPr>
          <a:xfrm>
            <a:off x="3467100" y="4973956"/>
            <a:ext cx="4190402" cy="188594"/>
          </a:xfrm>
          <a:prstGeom prst="rightArrow">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78838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A4C2F4-67B7-D173-8F92-1EB11B36CB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19F3F9-3AE2-EED5-E236-A18AE8F81055}"/>
              </a:ext>
            </a:extLst>
          </p:cNvPr>
          <p:cNvSpPr>
            <a:spLocks noGrp="1"/>
          </p:cNvSpPr>
          <p:nvPr>
            <p:ph type="title"/>
          </p:nvPr>
        </p:nvSpPr>
        <p:spPr>
          <a:xfrm>
            <a:off x="447675" y="85930"/>
            <a:ext cx="10515600" cy="1325563"/>
          </a:xfrm>
        </p:spPr>
        <p:txBody>
          <a:bodyPr/>
          <a:lstStyle/>
          <a:p>
            <a:r>
              <a:rPr lang="en-US" dirty="0"/>
              <a:t>Special Payment flag</a:t>
            </a:r>
          </a:p>
        </p:txBody>
      </p:sp>
      <p:pic>
        <p:nvPicPr>
          <p:cNvPr id="4" name="Picture 3">
            <a:extLst>
              <a:ext uri="{FF2B5EF4-FFF2-40B4-BE49-F238E27FC236}">
                <a16:creationId xmlns:a16="http://schemas.microsoft.com/office/drawing/2014/main" id="{9499B80E-AB30-02D4-3795-497BB80F86A1}"/>
              </a:ext>
            </a:extLst>
          </p:cNvPr>
          <p:cNvPicPr>
            <a:picLocks noChangeAspect="1"/>
          </p:cNvPicPr>
          <p:nvPr/>
        </p:nvPicPr>
        <p:blipFill>
          <a:blip r:embed="rId2"/>
          <a:stretch>
            <a:fillRect/>
          </a:stretch>
        </p:blipFill>
        <p:spPr>
          <a:xfrm>
            <a:off x="1675110" y="1346620"/>
            <a:ext cx="7136248" cy="5511380"/>
          </a:xfrm>
          <a:prstGeom prst="rect">
            <a:avLst/>
          </a:prstGeom>
        </p:spPr>
      </p:pic>
      <p:sp>
        <p:nvSpPr>
          <p:cNvPr id="6" name="Arrow: Right 5">
            <a:extLst>
              <a:ext uri="{FF2B5EF4-FFF2-40B4-BE49-F238E27FC236}">
                <a16:creationId xmlns:a16="http://schemas.microsoft.com/office/drawing/2014/main" id="{B5A732D9-ECCF-B1BA-B3BD-57A882559E37}"/>
              </a:ext>
            </a:extLst>
          </p:cNvPr>
          <p:cNvSpPr/>
          <p:nvPr/>
        </p:nvSpPr>
        <p:spPr>
          <a:xfrm>
            <a:off x="80387" y="6008805"/>
            <a:ext cx="1406769" cy="10048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23684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B240-0691-E08D-6A44-6F781E2BC171}"/>
              </a:ext>
            </a:extLst>
          </p:cNvPr>
          <p:cNvSpPr>
            <a:spLocks noGrp="1"/>
          </p:cNvSpPr>
          <p:nvPr>
            <p:ph type="title"/>
          </p:nvPr>
        </p:nvSpPr>
        <p:spPr/>
        <p:txBody>
          <a:bodyPr/>
          <a:lstStyle/>
          <a:p>
            <a:r>
              <a:rPr lang="en-US" dirty="0"/>
              <a:t>Change Requests</a:t>
            </a:r>
          </a:p>
        </p:txBody>
      </p:sp>
      <p:sp>
        <p:nvSpPr>
          <p:cNvPr id="5" name="TextBox 4">
            <a:extLst>
              <a:ext uri="{FF2B5EF4-FFF2-40B4-BE49-F238E27FC236}">
                <a16:creationId xmlns:a16="http://schemas.microsoft.com/office/drawing/2014/main" id="{AF6E8D75-71B3-9548-8F4A-D5ACEFFD4A07}"/>
              </a:ext>
            </a:extLst>
          </p:cNvPr>
          <p:cNvSpPr txBox="1"/>
          <p:nvPr/>
        </p:nvSpPr>
        <p:spPr>
          <a:xfrm>
            <a:off x="1343025" y="1533317"/>
            <a:ext cx="6096000" cy="2585323"/>
          </a:xfrm>
          <a:prstGeom prst="rect">
            <a:avLst/>
          </a:prstGeom>
          <a:noFill/>
        </p:spPr>
        <p:txBody>
          <a:bodyPr wrap="square">
            <a:spAutoFit/>
          </a:bodyPr>
          <a:lstStyle/>
          <a:p>
            <a:r>
              <a:rPr lang="en-US" dirty="0"/>
              <a:t>We are now reviewing Change Requests with the same level of scrutiny as Requisitions and Purchase Orders (POs).</a:t>
            </a:r>
          </a:p>
          <a:p>
            <a:endParaRPr lang="en-US" dirty="0"/>
          </a:p>
          <a:p>
            <a:r>
              <a:rPr lang="en-US" dirty="0"/>
              <a:t>As part of this process, we will evaluate the additional costs associated with each Change Request to ensure they comply with the University’s procurement policies and the requirements of the respective departments.</a:t>
            </a:r>
            <a:endParaRPr lang="en-US" sz="1800" dirty="0">
              <a:effectLst/>
              <a:latin typeface="+mn-lt"/>
              <a:ea typeface="Aptos" panose="020B0004020202020204" pitchFamily="34" charset="0"/>
              <a:cs typeface="Aptos" panose="020B0004020202020204" pitchFamily="34" charset="0"/>
            </a:endParaRPr>
          </a:p>
          <a:p>
            <a:pPr marL="0" marR="0">
              <a:buNone/>
            </a:pPr>
            <a:br>
              <a:rPr lang="en-US" sz="1800" dirty="0">
                <a:effectLst/>
                <a:latin typeface="+mn-lt"/>
                <a:ea typeface="Aptos" panose="020B0004020202020204" pitchFamily="34" charset="0"/>
                <a:cs typeface="Aptos" panose="020B0004020202020204" pitchFamily="34" charset="0"/>
              </a:rPr>
            </a:br>
            <a:r>
              <a:rPr lang="en-US" sz="1800" dirty="0">
                <a:effectLst/>
                <a:latin typeface="+mn-lt"/>
                <a:ea typeface="Aptos" panose="020B0004020202020204" pitchFamily="34" charset="0"/>
                <a:cs typeface="Aptos" panose="020B0004020202020204" pitchFamily="34" charset="0"/>
              </a:rPr>
              <a:t> </a:t>
            </a:r>
            <a:endParaRPr lang="en-US" sz="1200" dirty="0">
              <a:effectLst/>
              <a:latin typeface="Aptos" panose="020B0004020202020204" pitchFamily="34" charset="0"/>
              <a:ea typeface="Aptos" panose="020B0004020202020204" pitchFamily="34" charset="0"/>
              <a:cs typeface="Aptos" panose="020B0004020202020204" pitchFamily="34" charset="0"/>
            </a:endParaRPr>
          </a:p>
        </p:txBody>
      </p:sp>
      <p:sp>
        <p:nvSpPr>
          <p:cNvPr id="6" name="TextBox 5">
            <a:extLst>
              <a:ext uri="{FF2B5EF4-FFF2-40B4-BE49-F238E27FC236}">
                <a16:creationId xmlns:a16="http://schemas.microsoft.com/office/drawing/2014/main" id="{B9FB0FD2-F514-5989-35D1-EFBC4F4AC30A}"/>
              </a:ext>
            </a:extLst>
          </p:cNvPr>
          <p:cNvSpPr txBox="1"/>
          <p:nvPr/>
        </p:nvSpPr>
        <p:spPr>
          <a:xfrm>
            <a:off x="1879031" y="4029677"/>
            <a:ext cx="4693401" cy="1477328"/>
          </a:xfrm>
          <a:prstGeom prst="rect">
            <a:avLst/>
          </a:prstGeom>
          <a:noFill/>
        </p:spPr>
        <p:txBody>
          <a:bodyPr wrap="none" rtlCol="0">
            <a:spAutoFit/>
          </a:bodyPr>
          <a:lstStyle/>
          <a:p>
            <a:r>
              <a:rPr lang="en-US" b="1" dirty="0">
                <a:ea typeface="Aptos" panose="020B0004020202020204" pitchFamily="34" charset="0"/>
                <a:cs typeface="Aptos" panose="020B0004020202020204" pitchFamily="34" charset="0"/>
              </a:rPr>
              <a:t>Bid Limits </a:t>
            </a:r>
          </a:p>
          <a:p>
            <a:r>
              <a:rPr lang="en-US" dirty="0">
                <a:ea typeface="Times New Roman" panose="02020603050405020304" pitchFamily="18" charset="0"/>
                <a:cs typeface="Aptos" panose="020B0004020202020204" pitchFamily="34" charset="0"/>
              </a:rPr>
              <a:t>$0 - $15,000                             “No-Bid Limit”</a:t>
            </a:r>
            <a:endParaRPr lang="en-US" dirty="0">
              <a:ea typeface="Aptos" panose="020B0004020202020204" pitchFamily="34" charset="0"/>
              <a:cs typeface="Aptos" panose="020B0004020202020204" pitchFamily="34" charset="0"/>
            </a:endParaRPr>
          </a:p>
          <a:p>
            <a:pPr marR="0">
              <a:buSzPts val="1000"/>
              <a:tabLst>
                <a:tab pos="457200" algn="l"/>
              </a:tabLst>
            </a:pPr>
            <a:r>
              <a:rPr lang="en-US" dirty="0">
                <a:ea typeface="Times New Roman" panose="02020603050405020304" pitchFamily="18" charset="0"/>
                <a:cs typeface="Aptos" panose="020B0004020202020204" pitchFamily="34" charset="0"/>
              </a:rPr>
              <a:t>$15,000.01 - $50,000          “Informal Bid Limit”</a:t>
            </a:r>
            <a:endParaRPr lang="en-US" dirty="0">
              <a:ea typeface="Aptos" panose="020B0004020202020204" pitchFamily="34" charset="0"/>
              <a:cs typeface="Aptos" panose="020B0004020202020204" pitchFamily="34" charset="0"/>
            </a:endParaRPr>
          </a:p>
          <a:p>
            <a:pPr marR="0">
              <a:buSzPts val="1000"/>
              <a:tabLst>
                <a:tab pos="457200" algn="l"/>
              </a:tabLst>
            </a:pPr>
            <a:r>
              <a:rPr lang="en-US" dirty="0">
                <a:ea typeface="Times New Roman" panose="02020603050405020304" pitchFamily="18" charset="0"/>
                <a:cs typeface="Aptos" panose="020B0004020202020204" pitchFamily="34" charset="0"/>
              </a:rPr>
              <a:t>Over $50,000                           “Formal Bid Limit”</a:t>
            </a:r>
            <a:endParaRPr lang="en-US" dirty="0">
              <a:ea typeface="Aptos" panose="020B0004020202020204" pitchFamily="34" charset="0"/>
              <a:cs typeface="Aptos" panose="020B0004020202020204" pitchFamily="34" charset="0"/>
            </a:endParaRPr>
          </a:p>
          <a:p>
            <a:endParaRPr lang="en-US" dirty="0"/>
          </a:p>
        </p:txBody>
      </p:sp>
    </p:spTree>
    <p:extLst>
      <p:ext uri="{BB962C8B-B14F-4D97-AF65-F5344CB8AC3E}">
        <p14:creationId xmlns:p14="http://schemas.microsoft.com/office/powerpoint/2010/main" val="20302078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208</TotalTime>
  <Words>735</Words>
  <Application>Microsoft Office PowerPoint</Application>
  <PresentationFormat>Widescreen</PresentationFormat>
  <Paragraphs>71</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Aptos</vt:lpstr>
      <vt:lpstr>Aptos Display</vt:lpstr>
      <vt:lpstr>Arial</vt:lpstr>
      <vt:lpstr>Times New Roman</vt:lpstr>
      <vt:lpstr>Office Theme</vt:lpstr>
      <vt:lpstr>QUICK NOTES</vt:lpstr>
      <vt:lpstr>WELCOME OUR NEW ADMINISTRATIVE COORDINATOR I</vt:lpstr>
      <vt:lpstr>COMMODITY CODES/OBJECT CODES</vt:lpstr>
      <vt:lpstr>COMMODITY CODES/OBJECT CODES Subscription </vt:lpstr>
      <vt:lpstr>COMMODITY CODES/OBJECT CODES Subscription </vt:lpstr>
      <vt:lpstr>COMMODITY CODES/OBJECT CODES  Membership</vt:lpstr>
      <vt:lpstr>COMMODITY CODES/OBJECT CODES  Membership</vt:lpstr>
      <vt:lpstr>COMMODITY CODES/OBJECT CODES  Software Rental, 5830</vt:lpstr>
      <vt:lpstr>Attachments go under the attachment section NOT at the line-item level</vt:lpstr>
      <vt:lpstr>Attachments go under the attachment section</vt:lpstr>
      <vt:lpstr>Vendor Verify – When do I need one?  </vt:lpstr>
      <vt:lpstr>Our University Name is East Texas A&amp;M University</vt:lpstr>
      <vt:lpstr>Comments from Invoices </vt:lpstr>
      <vt:lpstr>Special Payment flag</vt:lpstr>
      <vt:lpstr>Special Payment flag</vt:lpstr>
      <vt:lpstr>Change Requests</vt:lpstr>
    </vt:vector>
  </TitlesOfParts>
  <Company>East Texas A&amp;M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Sandy Barnes</dc:creator>
  <cp:lastModifiedBy>Sandy Barnes</cp:lastModifiedBy>
  <cp:revision>15</cp:revision>
  <dcterms:created xsi:type="dcterms:W3CDTF">2026-10-14T14:16:45Z</dcterms:created>
  <dcterms:modified xsi:type="dcterms:W3CDTF">2026-10-21T15:05:16Z</dcterms:modified>
</cp:coreProperties>
</file>